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674" r:id="rId2"/>
  </p:sldMasterIdLst>
  <p:notesMasterIdLst>
    <p:notesMasterId r:id="rId23"/>
  </p:notesMasterIdLst>
  <p:sldIdLst>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98FFD1-69FA-4588-A407-A2E4048C1948}" type="datetimeFigureOut">
              <a:rPr lang="ar-IQ" smtClean="0"/>
              <a:t>22/05/1440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4028D0E-3C6F-4146-BBEF-ED1DFAC1EC89}" type="slidenum">
              <a:rPr lang="ar-IQ" smtClean="0"/>
              <a:t>‹#›</a:t>
            </a:fld>
            <a:endParaRPr lang="ar-IQ"/>
          </a:p>
        </p:txBody>
      </p:sp>
    </p:spTree>
    <p:extLst>
      <p:ext uri="{BB962C8B-B14F-4D97-AF65-F5344CB8AC3E}">
        <p14:creationId xmlns:p14="http://schemas.microsoft.com/office/powerpoint/2010/main" val="40113460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Carcinus_maenas" TargetMode="External"/><Relationship Id="rId13" Type="http://schemas.openxmlformats.org/officeDocument/2006/relationships/hyperlink" Target="http://en.wikipedia.org/wiki/Eel" TargetMode="External"/><Relationship Id="rId3" Type="http://schemas.openxmlformats.org/officeDocument/2006/relationships/hyperlink" Target="http://en.wikipedia.org/wiki/Fish" TargetMode="External"/><Relationship Id="rId7" Type="http://schemas.openxmlformats.org/officeDocument/2006/relationships/hyperlink" Target="http://en.wikipedia.org/wiki/Sea_water" TargetMode="External"/><Relationship Id="rId12" Type="http://schemas.openxmlformats.org/officeDocument/2006/relationships/hyperlink" Target="http://en.wikipedia.org/wiki/Salm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Brackish" TargetMode="External"/><Relationship Id="rId11" Type="http://schemas.openxmlformats.org/officeDocument/2006/relationships/hyperlink" Target="http://en.wikipedia.org/wiki/Biological_life_cycle" TargetMode="External"/><Relationship Id="rId5" Type="http://schemas.openxmlformats.org/officeDocument/2006/relationships/hyperlink" Target="http://en.wikipedia.org/wiki/Fresh_water" TargetMode="External"/><Relationship Id="rId10" Type="http://schemas.openxmlformats.org/officeDocument/2006/relationships/hyperlink" Target="http://en.wikipedia.org/wiki/Tide_pools" TargetMode="External"/><Relationship Id="rId4" Type="http://schemas.openxmlformats.org/officeDocument/2006/relationships/hyperlink" Target="http://en.wikipedia.org/wiki/Poecilia_sphenops" TargetMode="External"/><Relationship Id="rId9" Type="http://schemas.openxmlformats.org/officeDocument/2006/relationships/hyperlink" Target="http://en.wikipedia.org/wiki/Estuari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B4A5894-9716-491B-AD97-3EB36869628C}" type="slidenum">
              <a:rPr lang="en-US" altLang="en-US" smtClean="0">
                <a:latin typeface="Times New Roman" pitchFamily="18" charset="0"/>
              </a:rPr>
              <a:pPr eaLnBrk="1" hangingPunct="1">
                <a:spcBef>
                  <a:spcPct val="0"/>
                </a:spcBef>
              </a:pPr>
              <a:t>3</a:t>
            </a:fld>
            <a:endParaRPr lang="en-US" altLang="en-US" smtClean="0">
              <a:latin typeface="Times New Roman" pitchFamily="18" charset="0"/>
            </a:endParaRPr>
          </a:p>
        </p:txBody>
      </p:sp>
      <p:sp>
        <p:nvSpPr>
          <p:cNvPr id="532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0080F79-C336-48FD-B1FB-B2FEB0425284}" type="slidenum">
              <a:rPr lang="en-US" altLang="en-US" smtClean="0">
                <a:latin typeface="Times New Roman" pitchFamily="18" charset="0"/>
              </a:rPr>
              <a:pPr eaLnBrk="1" hangingPunct="1">
                <a:spcBef>
                  <a:spcPct val="0"/>
                </a:spcBef>
              </a:pPr>
              <a:t>4</a:t>
            </a:fld>
            <a:endParaRPr lang="en-US" altLang="en-US" smtClean="0">
              <a:latin typeface="Times New Roman" pitchFamily="18" charset="0"/>
            </a:endParaRPr>
          </a:p>
        </p:txBody>
      </p:sp>
      <p:sp>
        <p:nvSpPr>
          <p:cNvPr id="542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529AA35-BC13-4BCF-8A84-490A39F0D856}" type="slidenum">
              <a:rPr lang="en-US" altLang="en-US" smtClean="0">
                <a:latin typeface="Times New Roman" pitchFamily="18" charset="0"/>
              </a:rPr>
              <a:pPr eaLnBrk="1" hangingPunct="1">
                <a:spcBef>
                  <a:spcPct val="0"/>
                </a:spcBef>
              </a:pPr>
              <a:t>5</a:t>
            </a:fld>
            <a:endParaRPr lang="en-US" altLang="en-US" smtClean="0">
              <a:latin typeface="Times New Roman" pitchFamily="18" charset="0"/>
            </a:endParaRPr>
          </a:p>
        </p:txBody>
      </p:sp>
      <p:sp>
        <p:nvSpPr>
          <p:cNvPr id="552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Euryhaline organisms are able to adapt to a wide range of salinities. An example of a euryhaline </a:t>
            </a:r>
            <a:r>
              <a:rPr lang="en-US" altLang="en-US" b="1" smtClean="0">
                <a:hlinkClick r:id="rId3"/>
              </a:rPr>
              <a:t>fish is the </a:t>
            </a:r>
            <a:r>
              <a:rPr lang="en-US" altLang="en-US" b="1" smtClean="0">
                <a:hlinkClick r:id="rId4"/>
              </a:rPr>
              <a:t>molly (</a:t>
            </a:r>
            <a:r>
              <a:rPr lang="en-US" altLang="en-US" b="1" i="1" smtClean="0">
                <a:hlinkClick r:id="rId4"/>
              </a:rPr>
              <a:t>Poecilia sphenops) which can live in </a:t>
            </a:r>
            <a:r>
              <a:rPr lang="en-US" altLang="en-US" b="1" i="1" smtClean="0">
                <a:hlinkClick r:id="rId5"/>
              </a:rPr>
              <a:t>fresh, </a:t>
            </a:r>
            <a:r>
              <a:rPr lang="en-US" altLang="en-US" b="1" i="1" smtClean="0">
                <a:hlinkClick r:id="rId6"/>
              </a:rPr>
              <a:t>brackish, or </a:t>
            </a:r>
            <a:r>
              <a:rPr lang="en-US" altLang="en-US" b="1" i="1" smtClean="0">
                <a:hlinkClick r:id="rId7"/>
              </a:rPr>
              <a:t>salt water. The European shore crab (</a:t>
            </a:r>
            <a:r>
              <a:rPr lang="en-US" altLang="en-US" b="1" i="1" smtClean="0">
                <a:hlinkClick r:id="rId8"/>
              </a:rPr>
              <a:t>Carcinus maenas) is an example of a euryhaline invertebrate that can live in salt and brackish water. Euryhaline organisms are commonly found in habitats such as </a:t>
            </a:r>
            <a:r>
              <a:rPr lang="en-US" altLang="en-US" b="1" i="1" smtClean="0">
                <a:hlinkClick r:id="rId9"/>
              </a:rPr>
              <a:t>estuaries and </a:t>
            </a:r>
            <a:r>
              <a:rPr lang="en-US" altLang="en-US" b="1" i="1" smtClean="0">
                <a:hlinkClick r:id="rId10"/>
              </a:rPr>
              <a:t>tide pools where the salinity changes regularly. However, some organisms are euryhaline because their </a:t>
            </a:r>
            <a:r>
              <a:rPr lang="en-US" altLang="en-US" b="1" i="1" smtClean="0">
                <a:hlinkClick r:id="rId11"/>
              </a:rPr>
              <a:t>life cycle involves migration between freshwater and marine environments, as is the case with </a:t>
            </a:r>
            <a:r>
              <a:rPr lang="en-US" altLang="en-US" b="1" i="1" smtClean="0">
                <a:hlinkClick r:id="rId12"/>
              </a:rPr>
              <a:t>salmon and </a:t>
            </a:r>
            <a:r>
              <a:rPr lang="en-US" altLang="en-US" b="1" i="1" smtClean="0">
                <a:hlinkClick r:id="rId13"/>
              </a:rPr>
              <a:t>eels</a:t>
            </a:r>
            <a:endParaRPr lang="en-US" altLang="en-US" smtClean="0"/>
          </a:p>
          <a:p>
            <a:pPr eaLnBrk="1" hangingPunct="1"/>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7B64F3E-27BA-4EAD-A593-B425B5FD6DB2}" type="slidenum">
              <a:rPr lang="en-US" altLang="en-US" smtClean="0">
                <a:latin typeface="Times New Roman" pitchFamily="18" charset="0"/>
              </a:rPr>
              <a:pPr eaLnBrk="1" hangingPunct="1">
                <a:spcBef>
                  <a:spcPct val="0"/>
                </a:spcBef>
              </a:pPr>
              <a:t>6</a:t>
            </a:fld>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Stressors (handling, sustained exercise such as escape from predator pursuit) cause release of adrenaline (epinephrine)</a:t>
            </a:r>
          </a:p>
          <a:p>
            <a:pPr eaLnBrk="1" hangingPunct="1"/>
            <a:r>
              <a:rPr lang="en-US" altLang="en-US" smtClean="0"/>
              <a:t>Adrenaline causes diffusivity of gill epithelium to increase (become “leaky” of water &amp; ions)</a:t>
            </a:r>
          </a:p>
          <a:p>
            <a:pPr eaLnBrk="1" hangingPunct="1"/>
            <a:r>
              <a:rPr lang="en-US" altLang="en-US" smtClean="0"/>
              <a:t>This accentuates the normal osmoregulatory challenge for FW or marine fishes</a:t>
            </a:r>
          </a:p>
          <a:p>
            <a:pPr eaLnBrk="1" hangingPunct="1"/>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algn="l" rtl="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93E950E-4D72-4031-AE77-D9DB3F122FFA}" type="slidenum">
              <a:rPr lang="en-US" altLang="en-US" smtClean="0">
                <a:latin typeface="Times New Roman" pitchFamily="18" charset="0"/>
              </a:rPr>
              <a:pPr eaLnBrk="1" hangingPunct="1">
                <a:spcBef>
                  <a:spcPct val="0"/>
                </a:spcBef>
              </a:pPr>
              <a:t>8</a:t>
            </a:fld>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4F280C45-F925-4A53-8DE5-EDBC5FD109FA}" type="datetimeFigureOut">
              <a:rPr lang="ar-IQ" smtClean="0"/>
              <a:t>22/05/1440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EE6EB16B-4D16-4A16-B40C-A297CB85CCD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F280C45-F925-4A53-8DE5-EDBC5FD109FA}" type="datetimeFigureOut">
              <a:rPr lang="ar-IQ" smtClean="0"/>
              <a:t>22/05/1440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F280C45-F925-4A53-8DE5-EDBC5FD109FA}" type="datetimeFigureOut">
              <a:rPr lang="ar-IQ" smtClean="0"/>
              <a:t>22/05/1440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F05FA0-4368-47F6-9879-A5498D3D8928}" type="slidenum">
              <a:rPr lang="en-US" altLang="en-US"/>
              <a:pPr>
                <a:defRPr/>
              </a:pPr>
              <a:t>‹#›</a:t>
            </a:fld>
            <a:endParaRPr lang="en-US" altLang="en-US"/>
          </a:p>
        </p:txBody>
      </p:sp>
    </p:spTree>
    <p:extLst>
      <p:ext uri="{BB962C8B-B14F-4D97-AF65-F5344CB8AC3E}">
        <p14:creationId xmlns:p14="http://schemas.microsoft.com/office/powerpoint/2010/main" val="69446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683AFF13-713F-4F11-8FA1-0AFECB646895}" type="slidenum">
              <a:rPr lang="en-US" altLang="en-US"/>
              <a:pPr>
                <a:defRPr/>
              </a:pPr>
              <a:t>‹#›</a:t>
            </a:fld>
            <a:endParaRPr lang="en-US" altLang="en-US"/>
          </a:p>
        </p:txBody>
      </p:sp>
    </p:spTree>
    <p:extLst>
      <p:ext uri="{BB962C8B-B14F-4D97-AF65-F5344CB8AC3E}">
        <p14:creationId xmlns:p14="http://schemas.microsoft.com/office/powerpoint/2010/main" val="33185880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7E92E3B-BA0C-43BA-B1FE-A483CAFD5EFA}" type="slidenum">
              <a:rPr lang="en-US" altLang="en-US"/>
              <a:pPr>
                <a:defRPr/>
              </a:pPr>
              <a:t>‹#›</a:t>
            </a:fld>
            <a:endParaRPr lang="en-US" altLang="en-US"/>
          </a:p>
        </p:txBody>
      </p:sp>
    </p:spTree>
    <p:extLst>
      <p:ext uri="{BB962C8B-B14F-4D97-AF65-F5344CB8AC3E}">
        <p14:creationId xmlns:p14="http://schemas.microsoft.com/office/powerpoint/2010/main" val="888621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797E473F-AFE1-40A2-AA1B-A3DEF81324A3}" type="slidenum">
              <a:rPr lang="en-US" altLang="en-US"/>
              <a:pPr>
                <a:defRPr/>
              </a:pPr>
              <a:t>‹#›</a:t>
            </a:fld>
            <a:endParaRPr lang="en-US" altLang="en-US"/>
          </a:p>
        </p:txBody>
      </p:sp>
    </p:spTree>
    <p:extLst>
      <p:ext uri="{BB962C8B-B14F-4D97-AF65-F5344CB8AC3E}">
        <p14:creationId xmlns:p14="http://schemas.microsoft.com/office/powerpoint/2010/main" val="90170889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5388BCD-04D9-48C6-B49F-948E87B78FB3}" type="slidenum">
              <a:rPr lang="en-US" altLang="en-US"/>
              <a:pPr>
                <a:defRPr/>
              </a:pPr>
              <a:t>‹#›</a:t>
            </a:fld>
            <a:endParaRPr lang="en-US" altLang="en-US"/>
          </a:p>
        </p:txBody>
      </p:sp>
    </p:spTree>
    <p:extLst>
      <p:ext uri="{BB962C8B-B14F-4D97-AF65-F5344CB8AC3E}">
        <p14:creationId xmlns:p14="http://schemas.microsoft.com/office/powerpoint/2010/main" val="1730429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4C0E544C-205E-40E9-8382-9AAD5E1BFC68}" type="slidenum">
              <a:rPr lang="en-US" altLang="en-US"/>
              <a:pPr>
                <a:defRPr/>
              </a:pPr>
              <a:t>‹#›</a:t>
            </a:fld>
            <a:endParaRPr lang="en-US" altLang="en-US"/>
          </a:p>
        </p:txBody>
      </p:sp>
    </p:spTree>
    <p:extLst>
      <p:ext uri="{BB962C8B-B14F-4D97-AF65-F5344CB8AC3E}">
        <p14:creationId xmlns:p14="http://schemas.microsoft.com/office/powerpoint/2010/main" val="331192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7CE39A74-E189-468D-83B9-B5EC8C57A547}" type="slidenum">
              <a:rPr lang="en-US" altLang="en-US"/>
              <a:pPr>
                <a:defRPr/>
              </a:pPr>
              <a:t>‹#›</a:t>
            </a:fld>
            <a:endParaRPr lang="en-US" altLang="en-US"/>
          </a:p>
        </p:txBody>
      </p:sp>
    </p:spTree>
    <p:extLst>
      <p:ext uri="{BB962C8B-B14F-4D97-AF65-F5344CB8AC3E}">
        <p14:creationId xmlns:p14="http://schemas.microsoft.com/office/powerpoint/2010/main" val="990289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45A137D3-3151-497D-9D77-5D5C2547EDD9}" type="slidenum">
              <a:rPr lang="en-US" altLang="en-US"/>
              <a:pPr>
                <a:defRPr/>
              </a:pPr>
              <a:t>‹#›</a:t>
            </a:fld>
            <a:endParaRPr lang="en-US" altLang="en-US"/>
          </a:p>
        </p:txBody>
      </p:sp>
    </p:spTree>
    <p:extLst>
      <p:ext uri="{BB962C8B-B14F-4D97-AF65-F5344CB8AC3E}">
        <p14:creationId xmlns:p14="http://schemas.microsoft.com/office/powerpoint/2010/main" val="238339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4F280C45-F925-4A53-8DE5-EDBC5FD109FA}" type="datetimeFigureOut">
              <a:rPr lang="ar-IQ" smtClean="0"/>
              <a:t>22/05/1440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09B48B9-FE50-4A0B-83A5-4B703CA903AF}" type="slidenum">
              <a:rPr lang="en-US" altLang="en-US"/>
              <a:pPr>
                <a:defRPr/>
              </a:pPr>
              <a:t>‹#›</a:t>
            </a:fld>
            <a:endParaRPr lang="en-US" altLang="en-US"/>
          </a:p>
        </p:txBody>
      </p:sp>
    </p:spTree>
    <p:extLst>
      <p:ext uri="{BB962C8B-B14F-4D97-AF65-F5344CB8AC3E}">
        <p14:creationId xmlns:p14="http://schemas.microsoft.com/office/powerpoint/2010/main" val="77118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n-US" sz="2400">
              <a:solidFill>
                <a:prstClr val="white"/>
              </a:solidFill>
            </a:endParaRPr>
          </a:p>
        </p:txBody>
      </p:sp>
      <p:sp>
        <p:nvSpPr>
          <p:cNvPr id="6" name="Right Triangle 14"/>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rtl="0" fontAlgn="base">
              <a:spcBef>
                <a:spcPct val="0"/>
              </a:spcBef>
              <a:spcAft>
                <a:spcPct val="0"/>
              </a:spcAft>
              <a:defRPr/>
            </a:pPr>
            <a:endParaRPr lang="en-US" sz="2400">
              <a:solidFill>
                <a:prstClr val="white"/>
              </a:solidFill>
              <a:ea typeface="MS PGothic" pitchFamily="34" charset="-128"/>
            </a:endParaRPr>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2400">
              <a:solidFill>
                <a:prstClr val="black"/>
              </a:solidFill>
              <a:ea typeface="MS PGothic" pitchFamily="34" charset="-128"/>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2400">
              <a:solidFill>
                <a:prstClr val="black"/>
              </a:solidFill>
              <a:ea typeface="MS PGothic" pitchFamily="34" charset="-128"/>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ED65600-9A13-499C-A482-5FF8799DCEA8}" type="slidenum">
              <a:rPr lang="en-US" altLang="en-US"/>
              <a:pPr>
                <a:defRPr/>
              </a:pPr>
              <a:t>‹#›</a:t>
            </a:fld>
            <a:endParaRPr lang="en-US" altLang="en-US"/>
          </a:p>
        </p:txBody>
      </p:sp>
    </p:spTree>
    <p:extLst>
      <p:ext uri="{BB962C8B-B14F-4D97-AF65-F5344CB8AC3E}">
        <p14:creationId xmlns:p14="http://schemas.microsoft.com/office/powerpoint/2010/main" val="52030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013D380-E2CB-4925-97A1-8000D95EC503}" type="slidenum">
              <a:rPr lang="en-US" altLang="en-US"/>
              <a:pPr>
                <a:defRPr/>
              </a:pPr>
              <a:t>‹#›</a:t>
            </a:fld>
            <a:endParaRPr lang="en-US" altLang="en-US"/>
          </a:p>
        </p:txBody>
      </p:sp>
    </p:spTree>
    <p:extLst>
      <p:ext uri="{BB962C8B-B14F-4D97-AF65-F5344CB8AC3E}">
        <p14:creationId xmlns:p14="http://schemas.microsoft.com/office/powerpoint/2010/main" val="1648857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9C1219D2-0402-4566-86F3-D40FD9BBD06D}" type="slidenum">
              <a:rPr lang="en-US" altLang="en-US"/>
              <a:pPr>
                <a:defRPr/>
              </a:pPr>
              <a:t>‹#›</a:t>
            </a:fld>
            <a:endParaRPr lang="en-US" altLang="en-US"/>
          </a:p>
        </p:txBody>
      </p:sp>
    </p:spTree>
    <p:extLst>
      <p:ext uri="{BB962C8B-B14F-4D97-AF65-F5344CB8AC3E}">
        <p14:creationId xmlns:p14="http://schemas.microsoft.com/office/powerpoint/2010/main" val="295973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0AF05FA0-4368-47F6-9879-A5498D3D8928}" type="slidenum">
              <a:rPr lang="en-US" altLang="en-US"/>
              <a:pPr>
                <a:defRPr/>
              </a:pPr>
              <a:t>‹#›</a:t>
            </a:fld>
            <a:endParaRPr lang="en-US" altLang="en-US"/>
          </a:p>
        </p:txBody>
      </p:sp>
    </p:spTree>
    <p:extLst>
      <p:ext uri="{BB962C8B-B14F-4D97-AF65-F5344CB8AC3E}">
        <p14:creationId xmlns:p14="http://schemas.microsoft.com/office/powerpoint/2010/main" val="19450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4F280C45-F925-4A53-8DE5-EDBC5FD109FA}" type="datetimeFigureOut">
              <a:rPr lang="ar-IQ" smtClean="0"/>
              <a:t>22/05/1440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E6EB16B-4D16-4A16-B40C-A297CB85CCD9}"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F280C45-F925-4A53-8DE5-EDBC5FD109FA}" type="datetimeFigureOut">
              <a:rPr lang="ar-IQ" smtClean="0"/>
              <a:t>22/05/1440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4F280C45-F925-4A53-8DE5-EDBC5FD109FA}" type="datetimeFigureOut">
              <a:rPr lang="ar-IQ" smtClean="0"/>
              <a:t>22/05/1440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4F280C45-F925-4A53-8DE5-EDBC5FD109FA}" type="datetimeFigureOut">
              <a:rPr lang="ar-IQ" smtClean="0"/>
              <a:t>22/05/1440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80C45-F925-4A53-8DE5-EDBC5FD109FA}" type="datetimeFigureOut">
              <a:rPr lang="ar-IQ" smtClean="0"/>
              <a:t>22/05/1440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4F280C45-F925-4A53-8DE5-EDBC5FD109FA}" type="datetimeFigureOut">
              <a:rPr lang="ar-IQ" smtClean="0"/>
              <a:t>22/05/1440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E6EB16B-4D16-4A16-B40C-A297CB85CCD9}"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4F280C45-F925-4A53-8DE5-EDBC5FD109FA}" type="datetimeFigureOut">
              <a:rPr lang="ar-IQ" smtClean="0"/>
              <a:t>22/05/1440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EE6EB16B-4D16-4A16-B40C-A297CB85CCD9}"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280C45-F925-4A53-8DE5-EDBC5FD109FA}" type="datetimeFigureOut">
              <a:rPr lang="ar-IQ" smtClean="0"/>
              <a:t>22/05/1440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6EB16B-4D16-4A16-B40C-A297CB85CCD9}"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2400">
              <a:solidFill>
                <a:prstClr val="black"/>
              </a:solidFill>
              <a:ea typeface="MS PGothic" pitchFamily="34" charset="-128"/>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base">
              <a:spcBef>
                <a:spcPct val="0"/>
              </a:spcBef>
              <a:spcAft>
                <a:spcPct val="0"/>
              </a:spcAft>
              <a:defRPr/>
            </a:pPr>
            <a:endParaRPr lang="en-US" sz="2400">
              <a:solidFill>
                <a:prstClr val="black"/>
              </a:solidFill>
              <a:ea typeface="MS PGothic" pitchFamily="34" charset="-128"/>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New Roman" charset="0"/>
                <a:ea typeface="+mn-ea"/>
              </a:defRPr>
            </a:lvl1pPr>
          </a:lstStyle>
          <a:p>
            <a:pPr rtl="0" fontAlgn="base">
              <a:spcBef>
                <a:spcPct val="0"/>
              </a:spcBef>
              <a:spcAft>
                <a:spcPct val="0"/>
              </a:spcAft>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New Roman" charset="0"/>
                <a:ea typeface="+mn-ea"/>
              </a:defRPr>
            </a:lvl1pPr>
          </a:lstStyle>
          <a:p>
            <a:pPr rtl="0"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Times New Roman" charset="0"/>
                <a:ea typeface="ＭＳ Ｐゴシック" charset="-128"/>
              </a:defRPr>
            </a:lvl1pPr>
          </a:lstStyle>
          <a:p>
            <a:pPr rtl="0" fontAlgn="base">
              <a:spcBef>
                <a:spcPct val="0"/>
              </a:spcBef>
              <a:spcAft>
                <a:spcPct val="0"/>
              </a:spcAft>
              <a:defRPr/>
            </a:pPr>
            <a:fld id="{3E0ADAB3-5D58-44B6-ABB3-B12892C7A8BD}" type="slidenum">
              <a:rPr lang="en-US" altLang="en-US"/>
              <a:pPr rtl="0" fontAlgn="base">
                <a:spcBef>
                  <a:spcPct val="0"/>
                </a:spcBef>
                <a:spcAft>
                  <a:spcPct val="0"/>
                </a:spcAft>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base">
                <a:spcBef>
                  <a:spcPct val="0"/>
                </a:spcBef>
                <a:spcAft>
                  <a:spcPct val="0"/>
                </a:spcAft>
                <a:defRPr/>
              </a:pPr>
              <a:endParaRPr lang="en-US" sz="2400">
                <a:solidFill>
                  <a:prstClr val="black"/>
                </a:solidFill>
                <a:latin typeface="Times New Roman" charset="0"/>
                <a:ea typeface="MS PGothic" pitchFamily="34"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base">
                <a:spcBef>
                  <a:spcPct val="0"/>
                </a:spcBef>
                <a:spcAft>
                  <a:spcPct val="0"/>
                </a:spcAft>
                <a:defRPr/>
              </a:pPr>
              <a:endParaRPr lang="en-US" sz="2400">
                <a:solidFill>
                  <a:prstClr val="black"/>
                </a:solidFill>
                <a:latin typeface="Times New Roman" charset="0"/>
                <a:ea typeface="MS PGothic" pitchFamily="34" charset="-128"/>
              </a:endParaRPr>
            </a:p>
          </p:txBody>
        </p:sp>
      </p:grpSp>
    </p:spTree>
    <p:extLst>
      <p:ext uri="{BB962C8B-B14F-4D97-AF65-F5344CB8AC3E}">
        <p14:creationId xmlns:p14="http://schemas.microsoft.com/office/powerpoint/2010/main" val="24983318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2pPr>
      <a:lvl3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3pPr>
      <a:lvl4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4pPr>
      <a:lvl5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5pPr>
      <a:lvl6pPr marL="457200" algn="l" rtl="0" fontAlgn="base">
        <a:spcBef>
          <a:spcPct val="0"/>
        </a:spcBef>
        <a:spcAft>
          <a:spcPct val="0"/>
        </a:spcAft>
        <a:defRPr sz="50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50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50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5000">
          <a:solidFill>
            <a:schemeClr val="tx2"/>
          </a:solidFill>
          <a:latin typeface="Calibri" charset="0"/>
          <a:ea typeface="ＭＳ Ｐゴシック" charset="-128"/>
          <a:cs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S PGothic" pitchFamily="34"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533400" y="457200"/>
            <a:ext cx="7851648" cy="5410200"/>
          </a:xfrm>
          <a:ln>
            <a:miter lim="800000"/>
            <a:headEnd/>
            <a:tailEnd/>
          </a:ln>
          <a:extLst/>
        </p:spPr>
        <p:txBody>
          <a:bodyPr>
            <a:normAutofit fontScale="90000"/>
          </a:bodyPr>
          <a:lstStyle/>
          <a:p>
            <a:pPr algn="ctr" eaLnBrk="1" fontAlgn="auto" hangingPunct="1">
              <a:spcAft>
                <a:spcPts val="0"/>
              </a:spcAft>
              <a:defRPr/>
            </a:pPr>
            <a:r>
              <a:rPr lang="en-US" sz="2900" dirty="0" smtClean="0">
                <a:solidFill>
                  <a:srgbClr val="FFFF00"/>
                </a:solidFill>
              </a:rPr>
              <a:t>UNIVERSITY OF BASRAH</a:t>
            </a:r>
            <a:br>
              <a:rPr lang="en-US" sz="2900" dirty="0" smtClean="0">
                <a:solidFill>
                  <a:srgbClr val="FFFF00"/>
                </a:solidFill>
              </a:rPr>
            </a:br>
            <a:r>
              <a:rPr lang="en-US" sz="2900" dirty="0" smtClean="0">
                <a:solidFill>
                  <a:srgbClr val="FFFF00"/>
                </a:solidFill>
              </a:rPr>
              <a:t>COLLEGE OF AGRICULTURE</a:t>
            </a:r>
            <a:br>
              <a:rPr lang="en-US" sz="2900" dirty="0" smtClean="0">
                <a:solidFill>
                  <a:srgbClr val="FFFF00"/>
                </a:solidFill>
              </a:rPr>
            </a:br>
            <a:r>
              <a:rPr lang="en-US" sz="2900" dirty="0" smtClean="0">
                <a:solidFill>
                  <a:srgbClr val="FFFF00"/>
                </a:solidFill>
              </a:rPr>
              <a:t/>
            </a:r>
            <a:br>
              <a:rPr lang="en-US" sz="2900" dirty="0" smtClean="0">
                <a:solidFill>
                  <a:srgbClr val="FFFF00"/>
                </a:solidFill>
              </a:rPr>
            </a:br>
            <a:r>
              <a:rPr lang="en-US" sz="2900" dirty="0" smtClean="0">
                <a:solidFill>
                  <a:srgbClr val="FFFF00"/>
                </a:solidFill>
              </a:rPr>
              <a:t/>
            </a:r>
            <a:br>
              <a:rPr lang="en-US" sz="2900" dirty="0" smtClean="0">
                <a:solidFill>
                  <a:srgbClr val="FFFF00"/>
                </a:solidFill>
              </a:rPr>
            </a:br>
            <a:r>
              <a:rPr lang="en-US" sz="2900" dirty="0" smtClean="0">
                <a:solidFill>
                  <a:srgbClr val="FFFF00"/>
                </a:solidFill>
              </a:rPr>
              <a:t>DEPARTMENT OF FISHERIES &amp; MARINE RESOURCES</a:t>
            </a:r>
            <a:br>
              <a:rPr lang="en-US" sz="2900" dirty="0" smtClean="0">
                <a:solidFill>
                  <a:srgbClr val="FFFF00"/>
                </a:solidFill>
              </a:rPr>
            </a:br>
            <a:r>
              <a:rPr lang="en-US" smtClean="0">
                <a:solidFill>
                  <a:srgbClr val="FFFF00"/>
                </a:solidFill>
              </a:rPr>
              <a:t/>
            </a:r>
            <a:br>
              <a:rPr lang="en-US" smtClean="0">
                <a:solidFill>
                  <a:srgbClr val="FFFF00"/>
                </a:solidFill>
              </a:rPr>
            </a:br>
            <a:r>
              <a:rPr lang="en-US" smtClean="0">
                <a:solidFill>
                  <a:srgbClr val="FFFF00"/>
                </a:solidFill>
              </a:rPr>
              <a:t>ECOPHYSIOLOGY (2)</a:t>
            </a:r>
            <a:r>
              <a:rPr lang="en-US" smtClean="0"/>
              <a:t> </a:t>
            </a:r>
            <a:r>
              <a:rPr lang="en-US" dirty="0" smtClean="0"/>
              <a:t/>
            </a:r>
            <a:br>
              <a:rPr lang="en-US" dirty="0" smtClean="0"/>
            </a:br>
            <a:r>
              <a:rPr lang="en-US" sz="4000" dirty="0" smtClean="0">
                <a:solidFill>
                  <a:schemeClr val="tx1"/>
                </a:solidFill>
              </a:rPr>
              <a:t>A Postgraduate Course</a:t>
            </a:r>
            <a:r>
              <a:rPr lang="en-US" sz="4000" dirty="0" smtClean="0"/>
              <a:t/>
            </a:r>
            <a:br>
              <a:rPr lang="en-US" sz="4000" dirty="0" smtClean="0"/>
            </a:br>
            <a:r>
              <a:rPr lang="en-US" sz="4000" dirty="0" smtClean="0">
                <a:solidFill>
                  <a:srgbClr val="FFFF00"/>
                </a:solidFill>
              </a:rPr>
              <a:t>Dr. SALAH M. NAJIM</a:t>
            </a:r>
            <a:r>
              <a:rPr lang="en-US" sz="4000" dirty="0" smtClean="0"/>
              <a:t/>
            </a:r>
            <a:br>
              <a:rPr lang="en-US" sz="4000" dirty="0" smtClean="0"/>
            </a:br>
            <a:r>
              <a:rPr lang="en-US" sz="4000" dirty="0" smtClean="0">
                <a:solidFill>
                  <a:srgbClr val="FF0000"/>
                </a:solidFill>
              </a:rPr>
              <a:t>2017-2018</a:t>
            </a:r>
            <a:endParaRPr lang="en-US" dirty="0">
              <a:solidFill>
                <a:srgbClr val="FF0000"/>
              </a:solidFill>
            </a:endParaRPr>
          </a:p>
        </p:txBody>
      </p:sp>
      <p:sp>
        <p:nvSpPr>
          <p:cNvPr id="5123" name="AutoShape 4" descr="نتيجة بحث الصور عن ‪university of basrah‬‏"/>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algn="l" rtl="0" eaLnBrk="1" fontAlgn="base" hangingPunct="1">
              <a:spcBef>
                <a:spcPct val="0"/>
              </a:spcBef>
              <a:spcAft>
                <a:spcPct val="0"/>
              </a:spcAft>
              <a:buClrTx/>
              <a:buSzTx/>
              <a:buFontTx/>
              <a:buNone/>
            </a:pPr>
            <a:endParaRPr lang="ar-IQ" altLang="ar-IQ" sz="2400">
              <a:solidFill>
                <a:prstClr val="white"/>
              </a:solidFill>
              <a:latin typeface="Times New Roman" pitchFamily="18" charset="0"/>
              <a:ea typeface="Majalla UI"/>
            </a:endParaRPr>
          </a:p>
        </p:txBody>
      </p:sp>
      <p:pic>
        <p:nvPicPr>
          <p:cNvPr id="5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1300"/>
            <a:ext cx="2143125" cy="211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241300"/>
            <a:ext cx="21336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786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gn="ctr" eaLnBrk="1" hangingPunct="1">
              <a:defRPr/>
            </a:pPr>
            <a:r>
              <a:rPr lang="en-US" b="1" dirty="0" smtClean="0">
                <a:solidFill>
                  <a:srgbClr val="FFFF00"/>
                </a:solidFill>
                <a:effectLst>
                  <a:outerShdw blurRad="38100" dist="38100" dir="2700000" algn="tl">
                    <a:srgbClr val="000000">
                      <a:alpha val="43137"/>
                    </a:srgbClr>
                  </a:outerShdw>
                </a:effectLst>
              </a:rPr>
              <a:t>Osmoregulation Strategies</a:t>
            </a:r>
          </a:p>
        </p:txBody>
      </p:sp>
      <p:sp>
        <p:nvSpPr>
          <p:cNvPr id="30724" name="Rectangle 3"/>
          <p:cNvSpPr>
            <a:spLocks noGrp="1" noChangeArrowheads="1"/>
          </p:cNvSpPr>
          <p:nvPr>
            <p:ph type="body" sz="half" idx="1"/>
          </p:nvPr>
        </p:nvSpPr>
        <p:spPr>
          <a:xfrm>
            <a:off x="762000" y="2057400"/>
            <a:ext cx="7596188" cy="2133600"/>
          </a:xfrm>
        </p:spPr>
        <p:txBody>
          <a:bodyPr/>
          <a:lstStyle/>
          <a:p>
            <a:pPr marL="609600" indent="-609600" eaLnBrk="1" hangingPunct="1">
              <a:buFont typeface="Wingdings" pitchFamily="2" charset="2"/>
              <a:buNone/>
            </a:pPr>
            <a:r>
              <a:rPr lang="en-US" altLang="ar-IQ" sz="2800" b="1" i="1" smtClean="0">
                <a:solidFill>
                  <a:schemeClr val="bg1"/>
                </a:solidFill>
              </a:rPr>
              <a:t>	Osmoconforming</a:t>
            </a:r>
            <a:r>
              <a:rPr lang="en-US" altLang="ar-IQ" sz="2800" b="1" smtClean="0">
                <a:solidFill>
                  <a:schemeClr val="bg1"/>
                </a:solidFill>
              </a:rPr>
              <a:t> (no strategy) Hagfish internal salt concentration = seawater. However, since they live IN the ocean....no regulation required!</a:t>
            </a:r>
          </a:p>
          <a:p>
            <a:pPr marL="609600" indent="-609600" eaLnBrk="1" hangingPunct="1">
              <a:buFont typeface="Wingdings" pitchFamily="2" charset="2"/>
              <a:buNone/>
            </a:pPr>
            <a:endParaRPr lang="en-US" altLang="ar-IQ" sz="2800" b="1" smtClean="0">
              <a:solidFill>
                <a:schemeClr val="bg1"/>
              </a:solidFill>
            </a:endParaRPr>
          </a:p>
        </p:txBody>
      </p:sp>
      <p:pic>
        <p:nvPicPr>
          <p:cNvPr id="30722" name="Picture 5" descr="hagfis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257459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17500" y="304800"/>
            <a:ext cx="8637588" cy="762000"/>
          </a:xfrm>
        </p:spPr>
        <p:txBody>
          <a:bodyPr>
            <a:normAutofit fontScale="90000"/>
          </a:bodyPr>
          <a:lstStyle/>
          <a:p>
            <a:pPr algn="ctr" eaLnBrk="1" hangingPunct="1">
              <a:defRPr/>
            </a:pPr>
            <a:r>
              <a:rPr lang="en-US" b="1" dirty="0" smtClean="0">
                <a:solidFill>
                  <a:srgbClr val="FFFF00"/>
                </a:solidFill>
                <a:effectLst>
                  <a:outerShdw blurRad="38100" dist="38100" dir="2700000" algn="tl">
                    <a:srgbClr val="000000">
                      <a:alpha val="43137"/>
                    </a:srgbClr>
                  </a:outerShdw>
                </a:effectLst>
              </a:rPr>
              <a:t>Osmoregulation Strategies</a:t>
            </a:r>
          </a:p>
        </p:txBody>
      </p:sp>
      <p:sp>
        <p:nvSpPr>
          <p:cNvPr id="6149" name="Rectangle 5"/>
          <p:cNvSpPr>
            <a:spLocks noGrp="1" noChangeArrowheads="1"/>
          </p:cNvSpPr>
          <p:nvPr>
            <p:ph type="body" sz="half" idx="1"/>
          </p:nvPr>
        </p:nvSpPr>
        <p:spPr>
          <a:xfrm>
            <a:off x="381000" y="1143000"/>
            <a:ext cx="8458200" cy="5410200"/>
          </a:xfrm>
        </p:spPr>
        <p:txBody>
          <a:bodyPr>
            <a:normAutofit/>
          </a:bodyPr>
          <a:lstStyle/>
          <a:p>
            <a:pPr marL="609600" indent="-609600" algn="just" eaLnBrk="1" hangingPunct="1">
              <a:lnSpc>
                <a:spcPct val="80000"/>
              </a:lnSpc>
              <a:buFont typeface="Wingdings" pitchFamily="2" charset="2"/>
              <a:buNone/>
              <a:defRPr/>
            </a:pPr>
            <a:r>
              <a:rPr lang="en-US" sz="2400" b="1" dirty="0" smtClean="0">
                <a:solidFill>
                  <a:schemeClr val="bg1">
                    <a:lumMod val="95000"/>
                  </a:schemeClr>
                </a:solidFill>
              </a:rPr>
              <a:t>	Elasmobranchs (sharks, skates, rays, chimeras)</a:t>
            </a:r>
          </a:p>
          <a:p>
            <a:pPr marL="990600" lvl="1" indent="-533400" algn="just" eaLnBrk="1" hangingPunct="1">
              <a:lnSpc>
                <a:spcPct val="80000"/>
              </a:lnSpc>
              <a:defRPr/>
            </a:pPr>
            <a:endParaRPr lang="en-US" b="1" dirty="0" smtClean="0">
              <a:solidFill>
                <a:schemeClr val="bg1">
                  <a:lumMod val="95000"/>
                </a:schemeClr>
              </a:solidFill>
            </a:endParaRPr>
          </a:p>
          <a:p>
            <a:pPr marL="990600" lvl="1" indent="-533400" algn="just" eaLnBrk="1" hangingPunct="1">
              <a:lnSpc>
                <a:spcPct val="80000"/>
              </a:lnSpc>
              <a:defRPr/>
            </a:pPr>
            <a:r>
              <a:rPr lang="en-US" b="1" dirty="0" smtClean="0">
                <a:solidFill>
                  <a:schemeClr val="bg1">
                    <a:lumMod val="95000"/>
                  </a:schemeClr>
                </a:solidFill>
              </a:rPr>
              <a:t>Maintain internal salt concentration ~ 1/3 seawater, make up the rest of internal salts by retaining high concentrations of urea &amp; trimethylamine oxide (TMAO). </a:t>
            </a:r>
          </a:p>
          <a:p>
            <a:pPr marL="990600" lvl="1" indent="-533400" algn="just" eaLnBrk="1" hangingPunct="1">
              <a:lnSpc>
                <a:spcPct val="80000"/>
              </a:lnSpc>
              <a:defRPr/>
            </a:pPr>
            <a:endParaRPr lang="en-US" b="1" dirty="0" smtClean="0">
              <a:solidFill>
                <a:schemeClr val="bg1">
                  <a:lumMod val="95000"/>
                </a:schemeClr>
              </a:solidFill>
            </a:endParaRPr>
          </a:p>
          <a:p>
            <a:pPr marL="990600" lvl="1" indent="-533400" algn="just" eaLnBrk="1" hangingPunct="1">
              <a:lnSpc>
                <a:spcPct val="80000"/>
              </a:lnSpc>
              <a:defRPr/>
            </a:pPr>
            <a:r>
              <a:rPr lang="en-US" b="1" dirty="0" smtClean="0">
                <a:solidFill>
                  <a:schemeClr val="bg1">
                    <a:lumMod val="95000"/>
                  </a:schemeClr>
                </a:solidFill>
              </a:rPr>
              <a:t>Bottom line…total internal osmotic concentration equal to seawater! </a:t>
            </a:r>
          </a:p>
          <a:p>
            <a:pPr marL="990600" lvl="1" indent="-533400" algn="just" eaLnBrk="1" hangingPunct="1">
              <a:lnSpc>
                <a:spcPct val="80000"/>
              </a:lnSpc>
              <a:defRPr/>
            </a:pPr>
            <a:endParaRPr lang="en-US" b="1" dirty="0" smtClean="0">
              <a:solidFill>
                <a:schemeClr val="bg1">
                  <a:lumMod val="95000"/>
                </a:schemeClr>
              </a:solidFill>
            </a:endParaRPr>
          </a:p>
          <a:p>
            <a:pPr marL="990600" lvl="1" indent="-533400" algn="just" eaLnBrk="1" hangingPunct="1">
              <a:lnSpc>
                <a:spcPct val="80000"/>
              </a:lnSpc>
              <a:defRPr/>
            </a:pPr>
            <a:r>
              <a:rPr lang="en-US" b="1" dirty="0" smtClean="0">
                <a:solidFill>
                  <a:schemeClr val="bg1">
                    <a:lumMod val="95000"/>
                  </a:schemeClr>
                </a:solidFill>
              </a:rPr>
              <a:t>How is urea retained?  </a:t>
            </a:r>
          </a:p>
          <a:p>
            <a:pPr marL="1371600" lvl="2" indent="-457200" algn="just" eaLnBrk="1" hangingPunct="1">
              <a:lnSpc>
                <a:spcPct val="80000"/>
              </a:lnSpc>
              <a:defRPr/>
            </a:pPr>
            <a:r>
              <a:rPr lang="en-US" sz="2400" b="1" dirty="0" smtClean="0">
                <a:solidFill>
                  <a:schemeClr val="bg1">
                    <a:lumMod val="95000"/>
                  </a:schemeClr>
                </a:solidFill>
              </a:rPr>
              <a:t>Gill membrane has low permeability to urea so it is retained within the fish.  Because internal inorganic and organic salt concentrations mimic that of their environment, passive water influx or efflux is minimized.</a:t>
            </a:r>
          </a:p>
        </p:txBody>
      </p:sp>
      <p:pic>
        <p:nvPicPr>
          <p:cNvPr id="31746" name="Picture 7" descr="32275213_d86bbe6ce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38950"/>
          </a:xfrm>
          <a:noFill/>
        </p:spPr>
      </p:pic>
    </p:spTree>
    <p:extLst>
      <p:ext uri="{BB962C8B-B14F-4D97-AF65-F5344CB8AC3E}">
        <p14:creationId xmlns:p14="http://schemas.microsoft.com/office/powerpoint/2010/main" val="258781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328613" y="1524000"/>
            <a:ext cx="8434387" cy="4532313"/>
          </a:xfrm>
        </p:spPr>
        <p:txBody>
          <a:bodyPr/>
          <a:lstStyle/>
          <a:p>
            <a:pPr eaLnBrk="1" hangingPunct="1">
              <a:buFont typeface="Wingdings" pitchFamily="2" charset="2"/>
              <a:buNone/>
            </a:pPr>
            <a:r>
              <a:rPr lang="en-US" altLang="ar-IQ" sz="2800" b="1" smtClean="0">
                <a:solidFill>
                  <a:schemeClr val="bg1"/>
                </a:solidFill>
              </a:rPr>
              <a:t> </a:t>
            </a:r>
          </a:p>
          <a:p>
            <a:pPr lvl="1" eaLnBrk="1" hangingPunct="1"/>
            <a:r>
              <a:rPr lang="en-US" altLang="ar-IQ" sz="2800" b="1" smtClean="0">
                <a:solidFill>
                  <a:schemeClr val="bg1"/>
                </a:solidFill>
                <a:ea typeface="Majalla UI"/>
              </a:rPr>
              <a:t>ionic conc. Approx. 1/3 of seawater</a:t>
            </a:r>
          </a:p>
          <a:p>
            <a:pPr lvl="1" eaLnBrk="1" hangingPunct="1"/>
            <a:r>
              <a:rPr lang="en-US" altLang="ar-IQ" sz="2800" b="1" smtClean="0">
                <a:solidFill>
                  <a:schemeClr val="bg1"/>
                </a:solidFill>
                <a:ea typeface="Majalla UI"/>
              </a:rPr>
              <a:t>drink copiously to </a:t>
            </a:r>
            <a:r>
              <a:rPr lang="en-US" altLang="ar-IQ" sz="2800" b="1" u="sng" smtClean="0">
                <a:solidFill>
                  <a:schemeClr val="bg1"/>
                </a:solidFill>
                <a:ea typeface="Majalla UI"/>
              </a:rPr>
              <a:t>gain</a:t>
            </a:r>
            <a:r>
              <a:rPr lang="en-US" altLang="ar-IQ" sz="2800" b="1" smtClean="0">
                <a:solidFill>
                  <a:schemeClr val="bg1"/>
                </a:solidFill>
                <a:ea typeface="Majalla UI"/>
              </a:rPr>
              <a:t> water</a:t>
            </a:r>
          </a:p>
          <a:p>
            <a:pPr lvl="1" eaLnBrk="1" hangingPunct="1"/>
            <a:r>
              <a:rPr lang="en-US" altLang="ar-IQ" sz="2800" b="1" smtClean="0">
                <a:solidFill>
                  <a:schemeClr val="bg1"/>
                </a:solidFill>
                <a:ea typeface="Majalla UI"/>
              </a:rPr>
              <a:t>Chloride cells eliminate Na</a:t>
            </a:r>
            <a:r>
              <a:rPr lang="en-US" altLang="ar-IQ" sz="2800" b="1" baseline="30000" smtClean="0">
                <a:solidFill>
                  <a:schemeClr val="bg1"/>
                </a:solidFill>
                <a:ea typeface="Majalla UI"/>
              </a:rPr>
              <a:t>+</a:t>
            </a:r>
            <a:r>
              <a:rPr lang="en-US" altLang="ar-IQ" sz="2800" b="1" smtClean="0">
                <a:solidFill>
                  <a:schemeClr val="bg1"/>
                </a:solidFill>
                <a:ea typeface="Majalla UI"/>
              </a:rPr>
              <a:t> and Cl</a:t>
            </a:r>
            <a:r>
              <a:rPr lang="en-US" altLang="ar-IQ" sz="2800" b="1" baseline="30000" smtClean="0">
                <a:solidFill>
                  <a:schemeClr val="bg1"/>
                </a:solidFill>
                <a:ea typeface="Majalla UI"/>
              </a:rPr>
              <a:t>-</a:t>
            </a:r>
            <a:r>
              <a:rPr lang="en-US" altLang="ar-IQ" sz="2800" b="1" smtClean="0">
                <a:solidFill>
                  <a:schemeClr val="bg1"/>
                </a:solidFill>
                <a:ea typeface="Majalla UI"/>
              </a:rPr>
              <a:t> </a:t>
            </a:r>
          </a:p>
          <a:p>
            <a:pPr lvl="1" eaLnBrk="1" hangingPunct="1"/>
            <a:r>
              <a:rPr lang="en-US" altLang="ar-IQ" sz="2800" b="1" smtClean="0">
                <a:solidFill>
                  <a:schemeClr val="bg1"/>
                </a:solidFill>
                <a:ea typeface="Majalla UI"/>
              </a:rPr>
              <a:t>kidneys eliminate Mg</a:t>
            </a:r>
            <a:r>
              <a:rPr lang="en-US" altLang="ar-IQ" sz="2800" b="1" baseline="30000" smtClean="0">
                <a:solidFill>
                  <a:schemeClr val="bg1"/>
                </a:solidFill>
                <a:ea typeface="Majalla UI"/>
              </a:rPr>
              <a:t>++</a:t>
            </a:r>
            <a:r>
              <a:rPr lang="en-US" altLang="ar-IQ" sz="2800" b="1" smtClean="0">
                <a:solidFill>
                  <a:schemeClr val="bg1"/>
                </a:solidFill>
                <a:ea typeface="Majalla UI"/>
              </a:rPr>
              <a:t> and SO</a:t>
            </a:r>
            <a:r>
              <a:rPr lang="en-US" altLang="ar-IQ" sz="2800" b="1" baseline="-25000" smtClean="0">
                <a:solidFill>
                  <a:schemeClr val="bg1"/>
                </a:solidFill>
                <a:ea typeface="Majalla UI"/>
              </a:rPr>
              <a:t>4</a:t>
            </a:r>
            <a:r>
              <a:rPr lang="en-US" altLang="ar-IQ" sz="2800" b="1" baseline="30000" smtClean="0">
                <a:solidFill>
                  <a:schemeClr val="bg1"/>
                </a:solidFill>
                <a:ea typeface="Majalla UI"/>
              </a:rPr>
              <a:t>=</a:t>
            </a:r>
            <a:endParaRPr lang="en-US" altLang="ar-IQ" sz="2800" b="1" smtClean="0">
              <a:solidFill>
                <a:schemeClr val="bg1"/>
              </a:solidFill>
              <a:ea typeface="Majalla UI"/>
            </a:endParaRPr>
          </a:p>
          <a:p>
            <a:pPr eaLnBrk="1" hangingPunct="1">
              <a:buFont typeface="Wingdings" pitchFamily="2" charset="2"/>
              <a:buNone/>
            </a:pPr>
            <a:endParaRPr lang="en-US" altLang="ar-IQ" sz="2800" b="1" smtClean="0">
              <a:solidFill>
                <a:schemeClr val="bg1"/>
              </a:solidFill>
            </a:endParaRPr>
          </a:p>
          <a:p>
            <a:pPr eaLnBrk="1" hangingPunct="1">
              <a:buFont typeface="Wingdings" pitchFamily="2" charset="2"/>
              <a:buNone/>
            </a:pPr>
            <a:r>
              <a:rPr lang="en-US" altLang="ar-IQ" sz="2800" b="1" smtClean="0">
                <a:solidFill>
                  <a:schemeClr val="bg1"/>
                </a:solidFill>
              </a:rPr>
              <a:t>			</a:t>
            </a:r>
            <a:r>
              <a:rPr lang="en-US" altLang="ar-IQ" sz="2800" b="1" smtClean="0"/>
              <a:t>advantages and disadvantages?</a:t>
            </a:r>
          </a:p>
        </p:txBody>
      </p:sp>
      <p:pic>
        <p:nvPicPr>
          <p:cNvPr id="32770" name="Picture 5" descr="tang0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588"/>
            <a:ext cx="9144000" cy="6856412"/>
          </a:xfrm>
          <a:noFill/>
        </p:spPr>
      </p:pic>
      <p:sp>
        <p:nvSpPr>
          <p:cNvPr id="59401" name="Text Box 9"/>
          <p:cNvSpPr txBox="1">
            <a:spLocks noChangeArrowheads="1"/>
          </p:cNvSpPr>
          <p:nvPr/>
        </p:nvSpPr>
        <p:spPr bwMode="auto">
          <a:xfrm>
            <a:off x="304800" y="152400"/>
            <a:ext cx="8534400" cy="615950"/>
          </a:xfrm>
          <a:prstGeom prst="rect">
            <a:avLst/>
          </a:prstGeom>
          <a:noFill/>
          <a:ln w="9525">
            <a:noFill/>
            <a:miter lim="800000"/>
            <a:headEnd/>
            <a:tailEnd/>
          </a:ln>
          <a:effectLst/>
        </p:spPr>
        <p:txBody>
          <a:bodyPr>
            <a:spAutoFit/>
          </a:bodyPr>
          <a:lstStyle/>
          <a:p>
            <a:pPr algn="ctr">
              <a:defRPr/>
            </a:pPr>
            <a:r>
              <a:rPr lang="en-US" sz="3400" b="1" dirty="0">
                <a:solidFill>
                  <a:srgbClr val="FFFF00"/>
                </a:solidFill>
                <a:effectLst>
                  <a:outerShdw blurRad="38100" dist="38100" dir="2700000" algn="tl">
                    <a:srgbClr val="000000"/>
                  </a:outerShdw>
                </a:effectLst>
                <a:latin typeface="Arial" charset="0"/>
              </a:rPr>
              <a:t>Osmotic regulation by marine teleosts...</a:t>
            </a:r>
          </a:p>
        </p:txBody>
      </p:sp>
    </p:spTree>
    <p:extLst>
      <p:ext uri="{BB962C8B-B14F-4D97-AF65-F5344CB8AC3E}">
        <p14:creationId xmlns:p14="http://schemas.microsoft.com/office/powerpoint/2010/main" val="422857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923925"/>
            <a:ext cx="3429000" cy="519113"/>
          </a:xfrm>
          <a:extLst/>
        </p:spPr>
        <p:txBody>
          <a:bodyPr/>
          <a:lstStyle/>
          <a:p>
            <a:pPr eaLnBrk="1" hangingPunct="1">
              <a:defRPr/>
            </a:pPr>
            <a:r>
              <a:rPr lang="en-US" sz="2800" b="1" dirty="0" smtClean="0">
                <a:solidFill>
                  <a:srgbClr val="FFFF00"/>
                </a:solidFill>
              </a:rPr>
              <a:t>Saltwater teleosts:</a:t>
            </a:r>
          </a:p>
        </p:txBody>
      </p:sp>
      <p:grpSp>
        <p:nvGrpSpPr>
          <p:cNvPr id="33795" name="Group 3"/>
          <p:cNvGrpSpPr>
            <a:grpSpLocks/>
          </p:cNvGrpSpPr>
          <p:nvPr/>
        </p:nvGrpSpPr>
        <p:grpSpPr bwMode="auto">
          <a:xfrm>
            <a:off x="1095375" y="2533650"/>
            <a:ext cx="7816850" cy="2586038"/>
            <a:chOff x="90" y="1626"/>
            <a:chExt cx="5299" cy="1824"/>
          </a:xfrm>
        </p:grpSpPr>
        <p:sp>
          <p:nvSpPr>
            <p:cNvPr id="33822" name="Oval 4"/>
            <p:cNvSpPr>
              <a:spLocks noChangeArrowheads="1"/>
            </p:cNvSpPr>
            <p:nvPr/>
          </p:nvSpPr>
          <p:spPr bwMode="auto">
            <a:xfrm>
              <a:off x="1056" y="2160"/>
              <a:ext cx="192" cy="192"/>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endParaRPr lang="ar-IQ" altLang="ar-IQ" sz="2400">
                <a:latin typeface="Times New Roman" pitchFamily="18" charset="0"/>
                <a:ea typeface="Majalla UI"/>
              </a:endParaRPr>
            </a:p>
          </p:txBody>
        </p:sp>
        <p:grpSp>
          <p:nvGrpSpPr>
            <p:cNvPr id="33823" name="Group 5"/>
            <p:cNvGrpSpPr>
              <a:grpSpLocks/>
            </p:cNvGrpSpPr>
            <p:nvPr/>
          </p:nvGrpSpPr>
          <p:grpSpPr bwMode="auto">
            <a:xfrm>
              <a:off x="90" y="1626"/>
              <a:ext cx="5299" cy="1824"/>
              <a:chOff x="90" y="1626"/>
              <a:chExt cx="5299" cy="1824"/>
            </a:xfrm>
          </p:grpSpPr>
          <p:grpSp>
            <p:nvGrpSpPr>
              <p:cNvPr id="33825" name="Group 6"/>
              <p:cNvGrpSpPr>
                <a:grpSpLocks/>
              </p:cNvGrpSpPr>
              <p:nvPr/>
            </p:nvGrpSpPr>
            <p:grpSpPr bwMode="auto">
              <a:xfrm>
                <a:off x="90" y="1626"/>
                <a:ext cx="5299" cy="1824"/>
                <a:chOff x="90" y="1626"/>
                <a:chExt cx="5299" cy="1824"/>
              </a:xfrm>
            </p:grpSpPr>
            <p:sp>
              <p:nvSpPr>
                <p:cNvPr id="33827" name="Freeform 7"/>
                <p:cNvSpPr>
                  <a:spLocks/>
                </p:cNvSpPr>
                <p:nvPr/>
              </p:nvSpPr>
              <p:spPr bwMode="auto">
                <a:xfrm>
                  <a:off x="90" y="1680"/>
                  <a:ext cx="5299" cy="1770"/>
                </a:xfrm>
                <a:custGeom>
                  <a:avLst/>
                  <a:gdLst>
                    <a:gd name="T0" fmla="*/ 5205 w 5299"/>
                    <a:gd name="T1" fmla="*/ 0 h 1770"/>
                    <a:gd name="T2" fmla="*/ 4845 w 5299"/>
                    <a:gd name="T3" fmla="*/ 945 h 1770"/>
                    <a:gd name="T4" fmla="*/ 5205 w 5299"/>
                    <a:gd name="T5" fmla="*/ 1770 h 1770"/>
                    <a:gd name="T6" fmla="*/ 4278 w 5299"/>
                    <a:gd name="T7" fmla="*/ 1056 h 1770"/>
                    <a:gd name="T8" fmla="*/ 2940 w 5299"/>
                    <a:gd name="T9" fmla="*/ 1365 h 1770"/>
                    <a:gd name="T10" fmla="*/ 1440 w 5299"/>
                    <a:gd name="T11" fmla="*/ 1380 h 1770"/>
                    <a:gd name="T12" fmla="*/ 342 w 5299"/>
                    <a:gd name="T13" fmla="*/ 1056 h 1770"/>
                    <a:gd name="T14" fmla="*/ 390 w 5299"/>
                    <a:gd name="T15" fmla="*/ 912 h 1770"/>
                    <a:gd name="T16" fmla="*/ 1260 w 5299"/>
                    <a:gd name="T17" fmla="*/ 1140 h 1770"/>
                    <a:gd name="T18" fmla="*/ 240 w 5299"/>
                    <a:gd name="T19" fmla="*/ 840 h 1770"/>
                    <a:gd name="T20" fmla="*/ 1206 w 5299"/>
                    <a:gd name="T21" fmla="*/ 96 h 1770"/>
                    <a:gd name="T22" fmla="*/ 4278 w 5299"/>
                    <a:gd name="T23" fmla="*/ 720 h 1770"/>
                    <a:gd name="T24" fmla="*/ 5205 w 5299"/>
                    <a:gd name="T25" fmla="*/ 0 h 17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99"/>
                    <a:gd name="T40" fmla="*/ 0 h 1770"/>
                    <a:gd name="T41" fmla="*/ 5299 w 5299"/>
                    <a:gd name="T42" fmla="*/ 1770 h 17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99" h="1770">
                      <a:moveTo>
                        <a:pt x="5205" y="0"/>
                      </a:moveTo>
                      <a:cubicBezTo>
                        <a:pt x="5031" y="651"/>
                        <a:pt x="4845" y="650"/>
                        <a:pt x="4845" y="945"/>
                      </a:cubicBezTo>
                      <a:cubicBezTo>
                        <a:pt x="4845" y="1240"/>
                        <a:pt x="5299" y="1752"/>
                        <a:pt x="5205" y="1770"/>
                      </a:cubicBezTo>
                      <a:cubicBezTo>
                        <a:pt x="4680" y="1380"/>
                        <a:pt x="4656" y="1111"/>
                        <a:pt x="4278" y="1056"/>
                      </a:cubicBezTo>
                      <a:cubicBezTo>
                        <a:pt x="3901" y="989"/>
                        <a:pt x="3413" y="1311"/>
                        <a:pt x="2940" y="1365"/>
                      </a:cubicBezTo>
                      <a:cubicBezTo>
                        <a:pt x="2467" y="1419"/>
                        <a:pt x="1873" y="1432"/>
                        <a:pt x="1440" y="1380"/>
                      </a:cubicBezTo>
                      <a:cubicBezTo>
                        <a:pt x="1007" y="1328"/>
                        <a:pt x="517" y="1134"/>
                        <a:pt x="342" y="1056"/>
                      </a:cubicBezTo>
                      <a:cubicBezTo>
                        <a:pt x="167" y="978"/>
                        <a:pt x="0" y="780"/>
                        <a:pt x="390" y="912"/>
                      </a:cubicBezTo>
                      <a:cubicBezTo>
                        <a:pt x="780" y="1044"/>
                        <a:pt x="1285" y="1152"/>
                        <a:pt x="1260" y="1140"/>
                      </a:cubicBezTo>
                      <a:cubicBezTo>
                        <a:pt x="1290" y="705"/>
                        <a:pt x="930" y="1110"/>
                        <a:pt x="240" y="840"/>
                      </a:cubicBezTo>
                      <a:cubicBezTo>
                        <a:pt x="315" y="675"/>
                        <a:pt x="533" y="116"/>
                        <a:pt x="1206" y="96"/>
                      </a:cubicBezTo>
                      <a:cubicBezTo>
                        <a:pt x="1879" y="76"/>
                        <a:pt x="3612" y="736"/>
                        <a:pt x="4278" y="720"/>
                      </a:cubicBezTo>
                      <a:cubicBezTo>
                        <a:pt x="4944" y="704"/>
                        <a:pt x="4665" y="360"/>
                        <a:pt x="5205" y="0"/>
                      </a:cubicBezTo>
                      <a:close/>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nvGrpSpPr>
                <p:cNvPr id="33828" name="Group 8"/>
                <p:cNvGrpSpPr>
                  <a:grpSpLocks/>
                </p:cNvGrpSpPr>
                <p:nvPr/>
              </p:nvGrpSpPr>
              <p:grpSpPr bwMode="auto">
                <a:xfrm>
                  <a:off x="1821" y="1626"/>
                  <a:ext cx="881" cy="404"/>
                  <a:chOff x="1821" y="1626"/>
                  <a:chExt cx="881" cy="404"/>
                </a:xfrm>
              </p:grpSpPr>
              <p:sp>
                <p:nvSpPr>
                  <p:cNvPr id="33829" name="Line 9"/>
                  <p:cNvSpPr>
                    <a:spLocks noChangeShapeType="1"/>
                  </p:cNvSpPr>
                  <p:nvPr/>
                </p:nvSpPr>
                <p:spPr bwMode="auto">
                  <a:xfrm flipV="1">
                    <a:off x="1821" y="1686"/>
                    <a:ext cx="144" cy="144"/>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3830" name="Line 10"/>
                  <p:cNvSpPr>
                    <a:spLocks noChangeShapeType="1"/>
                  </p:cNvSpPr>
                  <p:nvPr/>
                </p:nvSpPr>
                <p:spPr bwMode="auto">
                  <a:xfrm flipV="1">
                    <a:off x="1926" y="1626"/>
                    <a:ext cx="240" cy="24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3831" name="Line 11"/>
                  <p:cNvSpPr>
                    <a:spLocks noChangeShapeType="1"/>
                  </p:cNvSpPr>
                  <p:nvPr/>
                </p:nvSpPr>
                <p:spPr bwMode="auto">
                  <a:xfrm flipV="1">
                    <a:off x="2064" y="1647"/>
                    <a:ext cx="240" cy="24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3832" name="Line 12"/>
                  <p:cNvSpPr>
                    <a:spLocks noChangeShapeType="1"/>
                  </p:cNvSpPr>
                  <p:nvPr/>
                </p:nvSpPr>
                <p:spPr bwMode="auto">
                  <a:xfrm flipV="1">
                    <a:off x="2178" y="1683"/>
                    <a:ext cx="240" cy="24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3833" name="Line 13"/>
                  <p:cNvSpPr>
                    <a:spLocks noChangeShapeType="1"/>
                  </p:cNvSpPr>
                  <p:nvPr/>
                </p:nvSpPr>
                <p:spPr bwMode="auto">
                  <a:xfrm flipV="1">
                    <a:off x="2316" y="1788"/>
                    <a:ext cx="156" cy="15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3834" name="Line 14"/>
                  <p:cNvSpPr>
                    <a:spLocks noChangeShapeType="1"/>
                  </p:cNvSpPr>
                  <p:nvPr/>
                </p:nvSpPr>
                <p:spPr bwMode="auto">
                  <a:xfrm rot="264647" flipV="1">
                    <a:off x="2556" y="1941"/>
                    <a:ext cx="54" cy="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3835" name="Line 15"/>
                  <p:cNvSpPr>
                    <a:spLocks noChangeShapeType="1"/>
                  </p:cNvSpPr>
                  <p:nvPr/>
                </p:nvSpPr>
                <p:spPr bwMode="auto">
                  <a:xfrm flipV="1">
                    <a:off x="2445" y="1866"/>
                    <a:ext cx="108" cy="114"/>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3836" name="Line 16"/>
                  <p:cNvSpPr>
                    <a:spLocks noChangeShapeType="1"/>
                  </p:cNvSpPr>
                  <p:nvPr/>
                </p:nvSpPr>
                <p:spPr bwMode="auto">
                  <a:xfrm rot="20109211" flipV="1">
                    <a:off x="2648" y="2009"/>
                    <a:ext cx="54" cy="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grpSp>
          </p:grpSp>
          <p:sp>
            <p:nvSpPr>
              <p:cNvPr id="33826" name="Freeform 17"/>
              <p:cNvSpPr>
                <a:spLocks/>
              </p:cNvSpPr>
              <p:nvPr/>
            </p:nvSpPr>
            <p:spPr bwMode="auto">
              <a:xfrm>
                <a:off x="2856" y="1897"/>
                <a:ext cx="846" cy="410"/>
              </a:xfrm>
              <a:custGeom>
                <a:avLst/>
                <a:gdLst>
                  <a:gd name="T0" fmla="*/ 0 w 840"/>
                  <a:gd name="T1" fmla="*/ 207 h 395"/>
                  <a:gd name="T2" fmla="*/ 507 w 840"/>
                  <a:gd name="T3" fmla="*/ 38 h 395"/>
                  <a:gd name="T4" fmla="*/ 858 w 840"/>
                  <a:gd name="T5" fmla="*/ 442 h 395"/>
                  <a:gd name="T6" fmla="*/ 0 60000 65536"/>
                  <a:gd name="T7" fmla="*/ 0 60000 65536"/>
                  <a:gd name="T8" fmla="*/ 0 60000 65536"/>
                  <a:gd name="T9" fmla="*/ 0 w 840"/>
                  <a:gd name="T10" fmla="*/ 0 h 395"/>
                  <a:gd name="T11" fmla="*/ 840 w 840"/>
                  <a:gd name="T12" fmla="*/ 395 h 395"/>
                </a:gdLst>
                <a:ahLst/>
                <a:cxnLst>
                  <a:cxn ang="T6">
                    <a:pos x="T0" y="T1"/>
                  </a:cxn>
                  <a:cxn ang="T7">
                    <a:pos x="T2" y="T3"/>
                  </a:cxn>
                  <a:cxn ang="T8">
                    <a:pos x="T4" y="T5"/>
                  </a:cxn>
                </a:cxnLst>
                <a:rect l="T9" t="T10" r="T11" b="T12"/>
                <a:pathLst>
                  <a:path w="840" h="395">
                    <a:moveTo>
                      <a:pt x="0" y="185"/>
                    </a:moveTo>
                    <a:cubicBezTo>
                      <a:pt x="177" y="92"/>
                      <a:pt x="355" y="0"/>
                      <a:pt x="495" y="35"/>
                    </a:cubicBezTo>
                    <a:cubicBezTo>
                      <a:pt x="635" y="70"/>
                      <a:pt x="737" y="232"/>
                      <a:pt x="840" y="395"/>
                    </a:cubicBezTo>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sp>
          <p:nvSpPr>
            <p:cNvPr id="33824" name="Freeform 18"/>
            <p:cNvSpPr>
              <a:spLocks/>
            </p:cNvSpPr>
            <p:nvPr/>
          </p:nvSpPr>
          <p:spPr bwMode="auto">
            <a:xfrm>
              <a:off x="1470" y="2055"/>
              <a:ext cx="445" cy="960"/>
            </a:xfrm>
            <a:custGeom>
              <a:avLst/>
              <a:gdLst>
                <a:gd name="T0" fmla="*/ 135 w 340"/>
                <a:gd name="T1" fmla="*/ 0 h 900"/>
                <a:gd name="T2" fmla="*/ 739 w 340"/>
                <a:gd name="T3" fmla="*/ 619 h 900"/>
                <a:gd name="T4" fmla="*/ 0 w 340"/>
                <a:gd name="T5" fmla="*/ 1092 h 900"/>
                <a:gd name="T6" fmla="*/ 0 60000 65536"/>
                <a:gd name="T7" fmla="*/ 0 60000 65536"/>
                <a:gd name="T8" fmla="*/ 0 60000 65536"/>
                <a:gd name="T9" fmla="*/ 0 w 340"/>
                <a:gd name="T10" fmla="*/ 0 h 900"/>
                <a:gd name="T11" fmla="*/ 340 w 340"/>
                <a:gd name="T12" fmla="*/ 900 h 900"/>
              </a:gdLst>
              <a:ahLst/>
              <a:cxnLst>
                <a:cxn ang="T6">
                  <a:pos x="T0" y="T1"/>
                </a:cxn>
                <a:cxn ang="T7">
                  <a:pos x="T2" y="T3"/>
                </a:cxn>
                <a:cxn ang="T8">
                  <a:pos x="T4" y="T5"/>
                </a:cxn>
              </a:cxnLst>
              <a:rect l="T9" t="T10" r="T11" b="T12"/>
              <a:pathLst>
                <a:path w="340" h="900">
                  <a:moveTo>
                    <a:pt x="60" y="0"/>
                  </a:moveTo>
                  <a:cubicBezTo>
                    <a:pt x="200" y="180"/>
                    <a:pt x="340" y="360"/>
                    <a:pt x="330" y="510"/>
                  </a:cubicBezTo>
                  <a:cubicBezTo>
                    <a:pt x="320" y="660"/>
                    <a:pt x="160" y="780"/>
                    <a:pt x="0" y="900"/>
                  </a:cubicBezTo>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grpSp>
        <p:nvGrpSpPr>
          <p:cNvPr id="6" name="Group 19"/>
          <p:cNvGrpSpPr>
            <a:grpSpLocks/>
          </p:cNvGrpSpPr>
          <p:nvPr/>
        </p:nvGrpSpPr>
        <p:grpSpPr bwMode="auto">
          <a:xfrm>
            <a:off x="114300" y="2762250"/>
            <a:ext cx="1147763" cy="990600"/>
            <a:chOff x="72" y="1935"/>
            <a:chExt cx="723" cy="624"/>
          </a:xfrm>
        </p:grpSpPr>
        <p:sp>
          <p:nvSpPr>
            <p:cNvPr id="33820" name="Line 20"/>
            <p:cNvSpPr>
              <a:spLocks noChangeShapeType="1"/>
            </p:cNvSpPr>
            <p:nvPr/>
          </p:nvSpPr>
          <p:spPr bwMode="auto">
            <a:xfrm>
              <a:off x="105" y="2559"/>
              <a:ext cx="690" cy="0"/>
            </a:xfrm>
            <a:prstGeom prst="line">
              <a:avLst/>
            </a:prstGeom>
            <a:noFill/>
            <a:ln w="38100">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60437" name="Text Box 21"/>
            <p:cNvSpPr txBox="1">
              <a:spLocks noChangeArrowheads="1"/>
            </p:cNvSpPr>
            <p:nvPr/>
          </p:nvSpPr>
          <p:spPr bwMode="auto">
            <a:xfrm>
              <a:off x="72" y="1935"/>
              <a:ext cx="670" cy="330"/>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b="1" dirty="0">
                  <a:solidFill>
                    <a:schemeClr val="bg1"/>
                  </a:solidFill>
                  <a:effectLst>
                    <a:outerShdw blurRad="38100" dist="38100" dir="2700000" algn="tl">
                      <a:srgbClr val="000000"/>
                    </a:outerShdw>
                  </a:effectLst>
                  <a:latin typeface="Arial" charset="0"/>
                </a:rPr>
                <a:t>drink</a:t>
              </a:r>
            </a:p>
          </p:txBody>
        </p:sp>
      </p:grpSp>
      <p:grpSp>
        <p:nvGrpSpPr>
          <p:cNvPr id="7" name="Group 22"/>
          <p:cNvGrpSpPr>
            <a:grpSpLocks/>
          </p:cNvGrpSpPr>
          <p:nvPr/>
        </p:nvGrpSpPr>
        <p:grpSpPr bwMode="auto">
          <a:xfrm>
            <a:off x="4800600" y="914400"/>
            <a:ext cx="2643188" cy="396875"/>
            <a:chOff x="3949" y="783"/>
            <a:chExt cx="1665" cy="250"/>
          </a:xfrm>
        </p:grpSpPr>
        <p:sp>
          <p:nvSpPr>
            <p:cNvPr id="33818" name="Line 23"/>
            <p:cNvSpPr>
              <a:spLocks noChangeShapeType="1"/>
            </p:cNvSpPr>
            <p:nvPr/>
          </p:nvSpPr>
          <p:spPr bwMode="auto">
            <a:xfrm>
              <a:off x="4789" y="909"/>
              <a:ext cx="825" cy="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60440" name="Text Box 24"/>
            <p:cNvSpPr txBox="1">
              <a:spLocks noChangeArrowheads="1"/>
            </p:cNvSpPr>
            <p:nvPr/>
          </p:nvSpPr>
          <p:spPr bwMode="auto">
            <a:xfrm>
              <a:off x="3949" y="783"/>
              <a:ext cx="897" cy="250"/>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000">
                  <a:solidFill>
                    <a:srgbClr val="FFFFFF"/>
                  </a:solidFill>
                  <a:effectLst>
                    <a:outerShdw blurRad="38100" dist="38100" dir="2700000" algn="tl">
                      <a:srgbClr val="000000"/>
                    </a:outerShdw>
                  </a:effectLst>
                  <a:latin typeface="Arial" charset="0"/>
                </a:rPr>
                <a:t>active tran.</a:t>
              </a:r>
              <a:endParaRPr lang="en-US" sz="2000">
                <a:solidFill>
                  <a:srgbClr val="FFFFFF"/>
                </a:solidFill>
                <a:effectLst>
                  <a:outerShdw blurRad="38100" dist="38100" dir="2700000" algn="tl">
                    <a:srgbClr val="000000"/>
                  </a:outerShdw>
                </a:effectLst>
              </a:endParaRPr>
            </a:p>
          </p:txBody>
        </p:sp>
      </p:grpSp>
      <p:grpSp>
        <p:nvGrpSpPr>
          <p:cNvPr id="8" name="Group 25"/>
          <p:cNvGrpSpPr>
            <a:grpSpLocks/>
          </p:cNvGrpSpPr>
          <p:nvPr/>
        </p:nvGrpSpPr>
        <p:grpSpPr bwMode="auto">
          <a:xfrm>
            <a:off x="4191000" y="1371600"/>
            <a:ext cx="3527425" cy="396875"/>
            <a:chOff x="3638" y="1110"/>
            <a:chExt cx="1976" cy="250"/>
          </a:xfrm>
        </p:grpSpPr>
        <p:sp>
          <p:nvSpPr>
            <p:cNvPr id="33816" name="Line 26"/>
            <p:cNvSpPr>
              <a:spLocks noChangeShapeType="1"/>
            </p:cNvSpPr>
            <p:nvPr/>
          </p:nvSpPr>
          <p:spPr bwMode="auto">
            <a:xfrm>
              <a:off x="4789" y="1236"/>
              <a:ext cx="825" cy="0"/>
            </a:xfrm>
            <a:prstGeom prst="line">
              <a:avLst/>
            </a:prstGeom>
            <a:noFill/>
            <a:ln w="38100">
              <a:solidFill>
                <a:srgbClr val="FF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60443" name="Text Box 27"/>
            <p:cNvSpPr txBox="1">
              <a:spLocks noChangeArrowheads="1"/>
            </p:cNvSpPr>
            <p:nvPr/>
          </p:nvSpPr>
          <p:spPr bwMode="auto">
            <a:xfrm>
              <a:off x="3638" y="1110"/>
              <a:ext cx="1405" cy="250"/>
            </a:xfrm>
            <a:prstGeom prst="rect">
              <a:avLst/>
            </a:prstGeom>
            <a:noFill/>
            <a:ln w="38100">
              <a:noFill/>
              <a:miter lim="800000"/>
              <a:headEnd/>
              <a:tailEnd/>
            </a:ln>
            <a:effectLst/>
          </p:spPr>
          <p:txBody>
            <a:bodyPr anchor="ctr">
              <a:spAutoFit/>
            </a:bodyPr>
            <a:lstStyle/>
            <a:p>
              <a:pPr algn="ctr" eaLnBrk="0" hangingPunct="0">
                <a:spcBef>
                  <a:spcPct val="50000"/>
                </a:spcBef>
                <a:defRPr/>
              </a:pPr>
              <a:r>
                <a:rPr lang="en-US" sz="2000">
                  <a:solidFill>
                    <a:srgbClr val="FFFFFF"/>
                  </a:solidFill>
                  <a:effectLst>
                    <a:outerShdw blurRad="38100" dist="38100" dir="2700000" algn="tl">
                      <a:srgbClr val="000000"/>
                    </a:outerShdw>
                  </a:effectLst>
                  <a:latin typeface="Arial" charset="0"/>
                </a:rPr>
                <a:t>passive diff.</a:t>
              </a:r>
              <a:endParaRPr lang="en-US" sz="2000">
                <a:solidFill>
                  <a:srgbClr val="FFFFFF"/>
                </a:solidFill>
                <a:effectLst>
                  <a:outerShdw blurRad="38100" dist="38100" dir="2700000" algn="tl">
                    <a:srgbClr val="000000"/>
                  </a:outerShdw>
                </a:effectLst>
              </a:endParaRPr>
            </a:p>
          </p:txBody>
        </p:sp>
      </p:grpSp>
      <p:grpSp>
        <p:nvGrpSpPr>
          <p:cNvPr id="9" name="Group 28"/>
          <p:cNvGrpSpPr>
            <a:grpSpLocks/>
          </p:cNvGrpSpPr>
          <p:nvPr/>
        </p:nvGrpSpPr>
        <p:grpSpPr bwMode="auto">
          <a:xfrm>
            <a:off x="0" y="4071938"/>
            <a:ext cx="1947863" cy="2327275"/>
            <a:chOff x="0" y="2685"/>
            <a:chExt cx="1227" cy="1466"/>
          </a:xfrm>
        </p:grpSpPr>
        <p:sp>
          <p:nvSpPr>
            <p:cNvPr id="60445" name="Text Box 29"/>
            <p:cNvSpPr txBox="1">
              <a:spLocks noChangeArrowheads="1"/>
            </p:cNvSpPr>
            <p:nvPr/>
          </p:nvSpPr>
          <p:spPr bwMode="auto">
            <a:xfrm>
              <a:off x="0" y="3420"/>
              <a:ext cx="1227" cy="731"/>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Na</a:t>
              </a:r>
              <a:r>
                <a:rPr lang="en-US" sz="2800" baseline="30000" dirty="0">
                  <a:solidFill>
                    <a:srgbClr val="FFFF00"/>
                  </a:solidFill>
                  <a:effectLst>
                    <a:outerShdw blurRad="38100" dist="38100" dir="2700000" algn="tl">
                      <a:srgbClr val="000000"/>
                    </a:outerShdw>
                  </a:effectLst>
                  <a:latin typeface="Arial" charset="0"/>
                </a:rPr>
                <a:t>+</a:t>
              </a:r>
              <a:r>
                <a:rPr lang="en-US" sz="2800" dirty="0">
                  <a:solidFill>
                    <a:srgbClr val="FFFF00"/>
                  </a:solidFill>
                  <a:effectLst>
                    <a:outerShdw blurRad="38100" dist="38100" dir="2700000" algn="tl">
                      <a:srgbClr val="000000"/>
                    </a:outerShdw>
                  </a:effectLst>
                  <a:latin typeface="Arial" charset="0"/>
                </a:rPr>
                <a:t>, Cl</a:t>
              </a:r>
              <a:r>
                <a:rPr lang="en-US" sz="2800" baseline="30000" dirty="0">
                  <a:solidFill>
                    <a:srgbClr val="FFFF00"/>
                  </a:solidFill>
                  <a:effectLst>
                    <a:outerShdw blurRad="38100" dist="38100" dir="2700000" algn="tl">
                      <a:srgbClr val="000000"/>
                    </a:outerShdw>
                  </a:effectLst>
                  <a:latin typeface="Arial" charset="0"/>
                </a:rPr>
                <a:t>-</a:t>
              </a:r>
              <a:endParaRPr lang="en-US" sz="2800" dirty="0">
                <a:solidFill>
                  <a:srgbClr val="FFFF00"/>
                </a:solidFill>
                <a:effectLst>
                  <a:outerShdw blurRad="38100" dist="38100" dir="2700000" algn="tl">
                    <a:srgbClr val="000000"/>
                  </a:outerShdw>
                </a:effectLst>
                <a:latin typeface="Arial" charset="0"/>
              </a:endParaRPr>
            </a:p>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Mg</a:t>
              </a:r>
              <a:r>
                <a:rPr lang="en-US" sz="2800" baseline="30000" dirty="0">
                  <a:solidFill>
                    <a:srgbClr val="FFFF00"/>
                  </a:solidFill>
                  <a:effectLst>
                    <a:outerShdw blurRad="38100" dist="38100" dir="2700000" algn="tl">
                      <a:srgbClr val="000000"/>
                    </a:outerShdw>
                  </a:effectLst>
                  <a:latin typeface="Arial" charset="0"/>
                </a:rPr>
                <a:t>++</a:t>
              </a:r>
              <a:r>
                <a:rPr lang="en-US" sz="2800" dirty="0">
                  <a:solidFill>
                    <a:srgbClr val="FFFF00"/>
                  </a:solidFill>
                  <a:effectLst>
                    <a:outerShdw blurRad="38100" dist="38100" dir="2700000" algn="tl">
                      <a:srgbClr val="000000"/>
                    </a:outerShdw>
                  </a:effectLst>
                  <a:latin typeface="Arial" charset="0"/>
                </a:rPr>
                <a:t>, SO</a:t>
              </a:r>
              <a:r>
                <a:rPr lang="en-US" sz="2800" baseline="-25000" dirty="0">
                  <a:solidFill>
                    <a:srgbClr val="FFFF00"/>
                  </a:solidFill>
                  <a:effectLst>
                    <a:outerShdw blurRad="38100" dist="38100" dir="2700000" algn="tl">
                      <a:srgbClr val="000000"/>
                    </a:outerShdw>
                  </a:effectLst>
                  <a:latin typeface="Arial" charset="0"/>
                </a:rPr>
                <a:t>4</a:t>
              </a:r>
              <a:r>
                <a:rPr lang="en-US" sz="2800" baseline="30000" dirty="0">
                  <a:solidFill>
                    <a:srgbClr val="FFFF00"/>
                  </a:solidFill>
                  <a:effectLst>
                    <a:outerShdw blurRad="38100" dist="38100" dir="2700000" algn="tl">
                      <a:srgbClr val="000000"/>
                    </a:outerShdw>
                  </a:effectLst>
                  <a:latin typeface="Arial" charset="0"/>
                </a:rPr>
                <a:t>=</a:t>
              </a:r>
              <a:endParaRPr lang="en-US" sz="2800" dirty="0">
                <a:solidFill>
                  <a:srgbClr val="FFFF00"/>
                </a:solidFill>
                <a:effectLst>
                  <a:outerShdw blurRad="38100" dist="38100" dir="2700000" algn="tl">
                    <a:srgbClr val="000000"/>
                  </a:outerShdw>
                </a:effectLst>
                <a:latin typeface="Arial" charset="0"/>
              </a:endParaRPr>
            </a:p>
          </p:txBody>
        </p:sp>
        <p:sp>
          <p:nvSpPr>
            <p:cNvPr id="33815" name="Freeform 30"/>
            <p:cNvSpPr>
              <a:spLocks/>
            </p:cNvSpPr>
            <p:nvPr/>
          </p:nvSpPr>
          <p:spPr bwMode="auto">
            <a:xfrm>
              <a:off x="295" y="2685"/>
              <a:ext cx="395" cy="675"/>
            </a:xfrm>
            <a:custGeom>
              <a:avLst/>
              <a:gdLst>
                <a:gd name="T0" fmla="*/ 5 w 395"/>
                <a:gd name="T1" fmla="*/ 675 h 675"/>
                <a:gd name="T2" fmla="*/ 65 w 395"/>
                <a:gd name="T3" fmla="*/ 150 h 675"/>
                <a:gd name="T4" fmla="*/ 395 w 395"/>
                <a:gd name="T5" fmla="*/ 0 h 675"/>
                <a:gd name="T6" fmla="*/ 0 60000 65536"/>
                <a:gd name="T7" fmla="*/ 0 60000 65536"/>
                <a:gd name="T8" fmla="*/ 0 60000 65536"/>
                <a:gd name="T9" fmla="*/ 0 w 395"/>
                <a:gd name="T10" fmla="*/ 0 h 675"/>
                <a:gd name="T11" fmla="*/ 395 w 395"/>
                <a:gd name="T12" fmla="*/ 675 h 675"/>
              </a:gdLst>
              <a:ahLst/>
              <a:cxnLst>
                <a:cxn ang="T6">
                  <a:pos x="T0" y="T1"/>
                </a:cxn>
                <a:cxn ang="T7">
                  <a:pos x="T2" y="T3"/>
                </a:cxn>
                <a:cxn ang="T8">
                  <a:pos x="T4" y="T5"/>
                </a:cxn>
              </a:cxnLst>
              <a:rect l="T9" t="T10" r="T11" b="T12"/>
              <a:pathLst>
                <a:path w="395" h="675">
                  <a:moveTo>
                    <a:pt x="5" y="675"/>
                  </a:moveTo>
                  <a:cubicBezTo>
                    <a:pt x="2" y="469"/>
                    <a:pt x="0" y="263"/>
                    <a:pt x="65" y="150"/>
                  </a:cubicBezTo>
                  <a:cubicBezTo>
                    <a:pt x="130" y="37"/>
                    <a:pt x="335" y="25"/>
                    <a:pt x="395" y="0"/>
                  </a:cubicBezTo>
                </a:path>
              </a:pathLst>
            </a:custGeom>
            <a:noFill/>
            <a:ln w="57150" cap="flat" cmpd="sng">
              <a:solidFill>
                <a:srgbClr val="00FF0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ar-IQ"/>
            </a:p>
          </p:txBody>
        </p:sp>
      </p:grpSp>
      <p:grpSp>
        <p:nvGrpSpPr>
          <p:cNvPr id="10" name="Group 31"/>
          <p:cNvGrpSpPr>
            <a:grpSpLocks/>
          </p:cNvGrpSpPr>
          <p:nvPr/>
        </p:nvGrpSpPr>
        <p:grpSpPr bwMode="auto">
          <a:xfrm>
            <a:off x="3862388" y="2014538"/>
            <a:ext cx="1938337" cy="1484312"/>
            <a:chOff x="2433" y="1464"/>
            <a:chExt cx="1221" cy="935"/>
          </a:xfrm>
        </p:grpSpPr>
        <p:sp>
          <p:nvSpPr>
            <p:cNvPr id="33812" name="Line 32"/>
            <p:cNvSpPr>
              <a:spLocks noChangeShapeType="1"/>
            </p:cNvSpPr>
            <p:nvPr/>
          </p:nvSpPr>
          <p:spPr bwMode="auto">
            <a:xfrm flipV="1">
              <a:off x="2433" y="1791"/>
              <a:ext cx="827" cy="608"/>
            </a:xfrm>
            <a:prstGeom prst="line">
              <a:avLst/>
            </a:prstGeom>
            <a:noFill/>
            <a:ln w="38100">
              <a:solidFill>
                <a:srgbClr val="99CC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ar-IQ"/>
            </a:p>
          </p:txBody>
        </p:sp>
        <p:sp>
          <p:nvSpPr>
            <p:cNvPr id="60449" name="Text Box 33"/>
            <p:cNvSpPr txBox="1">
              <a:spLocks noChangeArrowheads="1"/>
            </p:cNvSpPr>
            <p:nvPr/>
          </p:nvSpPr>
          <p:spPr bwMode="auto">
            <a:xfrm>
              <a:off x="3117" y="1464"/>
              <a:ext cx="537"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99CCFF"/>
                  </a:solidFill>
                  <a:effectLst>
                    <a:outerShdw blurRad="38100" dist="38100" dir="2700000" algn="tl">
                      <a:srgbClr val="000000"/>
                    </a:outerShdw>
                  </a:effectLst>
                  <a:latin typeface="Arial" charset="0"/>
                </a:rPr>
                <a:t>H</a:t>
              </a:r>
              <a:r>
                <a:rPr lang="en-US" sz="2800" baseline="-25000">
                  <a:solidFill>
                    <a:srgbClr val="99CCFF"/>
                  </a:solidFill>
                  <a:effectLst>
                    <a:outerShdw blurRad="38100" dist="38100" dir="2700000" algn="tl">
                      <a:srgbClr val="000000"/>
                    </a:outerShdw>
                  </a:effectLst>
                  <a:latin typeface="Arial" charset="0"/>
                </a:rPr>
                <a:t>2</a:t>
              </a:r>
              <a:r>
                <a:rPr lang="en-US" sz="2800">
                  <a:solidFill>
                    <a:srgbClr val="99CCFF"/>
                  </a:solidFill>
                  <a:effectLst>
                    <a:outerShdw blurRad="38100" dist="38100" dir="2700000" algn="tl">
                      <a:srgbClr val="000000"/>
                    </a:outerShdw>
                  </a:effectLst>
                  <a:latin typeface="Arial" charset="0"/>
                </a:rPr>
                <a:t>O</a:t>
              </a:r>
            </a:p>
          </p:txBody>
        </p:sp>
      </p:grpSp>
      <p:grpSp>
        <p:nvGrpSpPr>
          <p:cNvPr id="11" name="Group 34"/>
          <p:cNvGrpSpPr>
            <a:grpSpLocks/>
          </p:cNvGrpSpPr>
          <p:nvPr/>
        </p:nvGrpSpPr>
        <p:grpSpPr bwMode="auto">
          <a:xfrm>
            <a:off x="3862388" y="3475038"/>
            <a:ext cx="2354262" cy="519112"/>
            <a:chOff x="2433" y="2384"/>
            <a:chExt cx="1483" cy="327"/>
          </a:xfrm>
        </p:grpSpPr>
        <p:sp>
          <p:nvSpPr>
            <p:cNvPr id="33810" name="Line 35"/>
            <p:cNvSpPr>
              <a:spLocks noChangeShapeType="1"/>
            </p:cNvSpPr>
            <p:nvPr/>
          </p:nvSpPr>
          <p:spPr bwMode="auto">
            <a:xfrm flipH="1" flipV="1">
              <a:off x="2433" y="2559"/>
              <a:ext cx="548" cy="0"/>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60452" name="Text Box 36"/>
            <p:cNvSpPr txBox="1">
              <a:spLocks noChangeArrowheads="1"/>
            </p:cNvSpPr>
            <p:nvPr/>
          </p:nvSpPr>
          <p:spPr bwMode="auto">
            <a:xfrm>
              <a:off x="3037" y="2384"/>
              <a:ext cx="879"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00FF00"/>
                  </a:solidFill>
                  <a:effectLst>
                    <a:outerShdw blurRad="38100" dist="38100" dir="2700000" algn="tl">
                      <a:srgbClr val="000000"/>
                    </a:outerShdw>
                  </a:effectLst>
                  <a:latin typeface="Arial" charset="0"/>
                </a:rPr>
                <a:t>Na</a:t>
              </a:r>
              <a:r>
                <a:rPr lang="en-US" sz="2800" baseline="30000">
                  <a:solidFill>
                    <a:srgbClr val="00FF00"/>
                  </a:solidFill>
                  <a:effectLst>
                    <a:outerShdw blurRad="38100" dist="38100" dir="2700000" algn="tl">
                      <a:srgbClr val="000000"/>
                    </a:outerShdw>
                  </a:effectLst>
                  <a:latin typeface="Arial" charset="0"/>
                </a:rPr>
                <a:t>+</a:t>
              </a:r>
              <a:r>
                <a:rPr lang="en-US" sz="2800">
                  <a:solidFill>
                    <a:srgbClr val="00FF00"/>
                  </a:solidFill>
                  <a:effectLst>
                    <a:outerShdw blurRad="38100" dist="38100" dir="2700000" algn="tl">
                      <a:srgbClr val="000000"/>
                    </a:outerShdw>
                  </a:effectLst>
                  <a:latin typeface="Arial" charset="0"/>
                </a:rPr>
                <a:t>, Cl</a:t>
              </a:r>
              <a:r>
                <a:rPr lang="en-US" sz="2800" baseline="30000">
                  <a:solidFill>
                    <a:srgbClr val="00FF00"/>
                  </a:solidFill>
                  <a:effectLst>
                    <a:outerShdw blurRad="38100" dist="38100" dir="2700000" algn="tl">
                      <a:srgbClr val="000000"/>
                    </a:outerShdw>
                  </a:effectLst>
                  <a:latin typeface="Arial" charset="0"/>
                </a:rPr>
                <a:t>-</a:t>
              </a:r>
            </a:p>
          </p:txBody>
        </p:sp>
      </p:grpSp>
      <p:grpSp>
        <p:nvGrpSpPr>
          <p:cNvPr id="12" name="Group 37"/>
          <p:cNvGrpSpPr>
            <a:grpSpLocks/>
          </p:cNvGrpSpPr>
          <p:nvPr/>
        </p:nvGrpSpPr>
        <p:grpSpPr bwMode="auto">
          <a:xfrm>
            <a:off x="3130550" y="4313238"/>
            <a:ext cx="1395413" cy="1325562"/>
            <a:chOff x="1972" y="2912"/>
            <a:chExt cx="879" cy="835"/>
          </a:xfrm>
        </p:grpSpPr>
        <p:sp>
          <p:nvSpPr>
            <p:cNvPr id="33808" name="Line 38"/>
            <p:cNvSpPr>
              <a:spLocks noChangeShapeType="1"/>
            </p:cNvSpPr>
            <p:nvPr/>
          </p:nvSpPr>
          <p:spPr bwMode="auto">
            <a:xfrm>
              <a:off x="2303" y="2912"/>
              <a:ext cx="130" cy="5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60455" name="Text Box 39"/>
            <p:cNvSpPr txBox="1">
              <a:spLocks noChangeArrowheads="1"/>
            </p:cNvSpPr>
            <p:nvPr/>
          </p:nvSpPr>
          <p:spPr bwMode="auto">
            <a:xfrm>
              <a:off x="1972" y="3420"/>
              <a:ext cx="879"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Na</a:t>
              </a:r>
              <a:r>
                <a:rPr lang="en-US" sz="2800" baseline="30000" dirty="0">
                  <a:solidFill>
                    <a:srgbClr val="FFFF00"/>
                  </a:solidFill>
                  <a:effectLst>
                    <a:outerShdw blurRad="38100" dist="38100" dir="2700000" algn="tl">
                      <a:srgbClr val="000000"/>
                    </a:outerShdw>
                  </a:effectLst>
                  <a:latin typeface="Arial" charset="0"/>
                </a:rPr>
                <a:t>+</a:t>
              </a:r>
              <a:r>
                <a:rPr lang="en-US" sz="2800" dirty="0">
                  <a:solidFill>
                    <a:srgbClr val="FFFF00"/>
                  </a:solidFill>
                  <a:effectLst>
                    <a:outerShdw blurRad="38100" dist="38100" dir="2700000" algn="tl">
                      <a:srgbClr val="000000"/>
                    </a:outerShdw>
                  </a:effectLst>
                  <a:latin typeface="Arial" charset="0"/>
                </a:rPr>
                <a:t>, Cl</a:t>
              </a:r>
              <a:r>
                <a:rPr lang="en-US" sz="2800" baseline="30000" dirty="0">
                  <a:solidFill>
                    <a:srgbClr val="FFFF00"/>
                  </a:solidFill>
                  <a:effectLst>
                    <a:outerShdw blurRad="38100" dist="38100" dir="2700000" algn="tl">
                      <a:srgbClr val="000000"/>
                    </a:outerShdw>
                  </a:effectLst>
                  <a:latin typeface="Arial" charset="0"/>
                </a:rPr>
                <a:t>-</a:t>
              </a:r>
            </a:p>
          </p:txBody>
        </p:sp>
      </p:grpSp>
      <p:sp>
        <p:nvSpPr>
          <p:cNvPr id="60456" name="Text Box 40"/>
          <p:cNvSpPr txBox="1">
            <a:spLocks noChangeArrowheads="1"/>
          </p:cNvSpPr>
          <p:nvPr/>
        </p:nvSpPr>
        <p:spPr bwMode="auto">
          <a:xfrm>
            <a:off x="2584450" y="5759450"/>
            <a:ext cx="2482850" cy="522288"/>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b="1" dirty="0">
                <a:solidFill>
                  <a:srgbClr val="FFFF00"/>
                </a:solidFill>
                <a:effectLst>
                  <a:outerShdw blurRad="38100" dist="38100" dir="2700000" algn="tl">
                    <a:srgbClr val="000000"/>
                  </a:outerShdw>
                </a:effectLst>
                <a:latin typeface="Arial" charset="0"/>
              </a:rPr>
              <a:t>chloride cells</a:t>
            </a:r>
          </a:p>
        </p:txBody>
      </p:sp>
      <p:grpSp>
        <p:nvGrpSpPr>
          <p:cNvPr id="13" name="Group 41"/>
          <p:cNvGrpSpPr>
            <a:grpSpLocks/>
          </p:cNvGrpSpPr>
          <p:nvPr/>
        </p:nvGrpSpPr>
        <p:grpSpPr bwMode="auto">
          <a:xfrm>
            <a:off x="5175250" y="4503738"/>
            <a:ext cx="1947863" cy="1135062"/>
            <a:chOff x="3260" y="3032"/>
            <a:chExt cx="1227" cy="715"/>
          </a:xfrm>
        </p:grpSpPr>
        <p:sp>
          <p:nvSpPr>
            <p:cNvPr id="33806" name="Line 42"/>
            <p:cNvSpPr>
              <a:spLocks noChangeShapeType="1"/>
            </p:cNvSpPr>
            <p:nvPr/>
          </p:nvSpPr>
          <p:spPr bwMode="auto">
            <a:xfrm>
              <a:off x="3654" y="3032"/>
              <a:ext cx="245" cy="32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ar-IQ"/>
            </a:p>
          </p:txBody>
        </p:sp>
        <p:sp>
          <p:nvSpPr>
            <p:cNvPr id="60459" name="Text Box 43"/>
            <p:cNvSpPr txBox="1">
              <a:spLocks noChangeArrowheads="1"/>
            </p:cNvSpPr>
            <p:nvPr/>
          </p:nvSpPr>
          <p:spPr bwMode="auto">
            <a:xfrm>
              <a:off x="3260" y="3420"/>
              <a:ext cx="1227"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Mg</a:t>
              </a:r>
              <a:r>
                <a:rPr lang="en-US" sz="2800" baseline="30000" dirty="0">
                  <a:solidFill>
                    <a:srgbClr val="FFFF00"/>
                  </a:solidFill>
                  <a:effectLst>
                    <a:outerShdw blurRad="38100" dist="38100" dir="2700000" algn="tl">
                      <a:srgbClr val="000000"/>
                    </a:outerShdw>
                  </a:effectLst>
                  <a:latin typeface="Arial" charset="0"/>
                </a:rPr>
                <a:t>++</a:t>
              </a:r>
              <a:r>
                <a:rPr lang="en-US" sz="2800" dirty="0">
                  <a:solidFill>
                    <a:srgbClr val="FFFF00"/>
                  </a:solidFill>
                  <a:effectLst>
                    <a:outerShdw blurRad="38100" dist="38100" dir="2700000" algn="tl">
                      <a:srgbClr val="000000"/>
                    </a:outerShdw>
                  </a:effectLst>
                  <a:latin typeface="Arial" charset="0"/>
                </a:rPr>
                <a:t>, SO</a:t>
              </a:r>
              <a:r>
                <a:rPr lang="en-US" sz="2800" baseline="-25000" dirty="0">
                  <a:solidFill>
                    <a:srgbClr val="FFFF00"/>
                  </a:solidFill>
                  <a:effectLst>
                    <a:outerShdw blurRad="38100" dist="38100" dir="2700000" algn="tl">
                      <a:srgbClr val="000000"/>
                    </a:outerShdw>
                  </a:effectLst>
                  <a:latin typeface="Arial" charset="0"/>
                </a:rPr>
                <a:t>4</a:t>
              </a:r>
              <a:r>
                <a:rPr lang="en-US" sz="2800" baseline="30000" dirty="0">
                  <a:solidFill>
                    <a:srgbClr val="FFFF00"/>
                  </a:solidFill>
                  <a:effectLst>
                    <a:outerShdw blurRad="38100" dist="38100" dir="2700000" algn="tl">
                      <a:srgbClr val="000000"/>
                    </a:outerShdw>
                  </a:effectLst>
                  <a:latin typeface="Arial" charset="0"/>
                </a:rPr>
                <a:t>=</a:t>
              </a:r>
            </a:p>
          </p:txBody>
        </p:sp>
      </p:grpSp>
      <p:sp>
        <p:nvSpPr>
          <p:cNvPr id="60460" name="Text Box 44"/>
          <p:cNvSpPr txBox="1">
            <a:spLocks noChangeArrowheads="1"/>
          </p:cNvSpPr>
          <p:nvPr/>
        </p:nvSpPr>
        <p:spPr bwMode="auto">
          <a:xfrm>
            <a:off x="5392738" y="5711825"/>
            <a:ext cx="1525587" cy="522288"/>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b="1" dirty="0">
                <a:solidFill>
                  <a:srgbClr val="FFFF00"/>
                </a:solidFill>
                <a:effectLst>
                  <a:outerShdw blurRad="38100" dist="38100" dir="2700000" algn="tl">
                    <a:srgbClr val="000000"/>
                  </a:outerShdw>
                </a:effectLst>
                <a:latin typeface="Arial" charset="0"/>
              </a:rPr>
              <a:t>kidneys</a:t>
            </a:r>
          </a:p>
        </p:txBody>
      </p:sp>
    </p:spTree>
    <p:extLst>
      <p:ext uri="{BB962C8B-B14F-4D97-AF65-F5344CB8AC3E}">
        <p14:creationId xmlns:p14="http://schemas.microsoft.com/office/powerpoint/2010/main" val="386348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60460"/>
                                        </p:tgtEl>
                                        <p:attrNameLst>
                                          <p:attrName>style.visibility</p:attrName>
                                        </p:attrNameLst>
                                      </p:cBhvr>
                                      <p:to>
                                        <p:strVal val="visible"/>
                                      </p:to>
                                    </p:set>
                                    <p:anim calcmode="lin" valueType="num">
                                      <p:cBhvr>
                                        <p:cTn id="49" dur="500" fill="hold"/>
                                        <p:tgtEl>
                                          <p:spTgt spid="60460"/>
                                        </p:tgtEl>
                                        <p:attrNameLst>
                                          <p:attrName>ppt_w</p:attrName>
                                        </p:attrNameLst>
                                      </p:cBhvr>
                                      <p:tavLst>
                                        <p:tav tm="0">
                                          <p:val>
                                            <p:fltVal val="0"/>
                                          </p:val>
                                        </p:tav>
                                        <p:tav tm="100000">
                                          <p:val>
                                            <p:strVal val="#ppt_w"/>
                                          </p:val>
                                        </p:tav>
                                      </p:tavLst>
                                    </p:anim>
                                    <p:anim calcmode="lin" valueType="num">
                                      <p:cBhvr>
                                        <p:cTn id="50" dur="500" fill="hold"/>
                                        <p:tgtEl>
                                          <p:spTgt spid="60460"/>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60456"/>
                                        </p:tgtEl>
                                        <p:attrNameLst>
                                          <p:attrName>style.visibility</p:attrName>
                                        </p:attrNameLst>
                                      </p:cBhvr>
                                      <p:to>
                                        <p:strVal val="visible"/>
                                      </p:to>
                                    </p:set>
                                    <p:anim calcmode="lin" valueType="num">
                                      <p:cBhvr>
                                        <p:cTn id="61" dur="500" fill="hold"/>
                                        <p:tgtEl>
                                          <p:spTgt spid="60456"/>
                                        </p:tgtEl>
                                        <p:attrNameLst>
                                          <p:attrName>ppt_w</p:attrName>
                                        </p:attrNameLst>
                                      </p:cBhvr>
                                      <p:tavLst>
                                        <p:tav tm="0">
                                          <p:val>
                                            <p:fltVal val="0"/>
                                          </p:val>
                                        </p:tav>
                                        <p:tav tm="100000">
                                          <p:val>
                                            <p:strVal val="#ppt_w"/>
                                          </p:val>
                                        </p:tav>
                                      </p:tavLst>
                                    </p:anim>
                                    <p:anim calcmode="lin" valueType="num">
                                      <p:cBhvr>
                                        <p:cTn id="62" dur="500" fill="hold"/>
                                        <p:tgtEl>
                                          <p:spTgt spid="604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6" grpId="0" autoUpdateAnimBg="0"/>
      <p:bldP spid="6046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762000"/>
          </a:xfrm>
        </p:spPr>
        <p:txBody>
          <a:bodyPr>
            <a:normAutofit fontScale="90000"/>
          </a:bodyPr>
          <a:lstStyle/>
          <a:p>
            <a:pPr algn="ctr"/>
            <a:r>
              <a:rPr lang="en-US" altLang="ar-IQ" b="1" smtClean="0">
                <a:effectLst>
                  <a:outerShdw blurRad="38100" dist="38100" dir="2700000" algn="tl">
                    <a:srgbClr val="C0C0C0"/>
                  </a:outerShdw>
                </a:effectLst>
              </a:rPr>
              <a:t>CHLORIDE CELLS</a:t>
            </a:r>
            <a:endParaRPr lang="ar-IQ" altLang="ar-IQ" b="1" smtClean="0">
              <a:effectLst>
                <a:outerShdw blurRad="38100" dist="38100" dir="2700000" algn="tl">
                  <a:srgbClr val="C0C0C0"/>
                </a:outerShdw>
              </a:effectLst>
            </a:endParaRPr>
          </a:p>
        </p:txBody>
      </p:sp>
      <p:sp>
        <p:nvSpPr>
          <p:cNvPr id="34819" name="عنصر نائب للمحتوى 3"/>
          <p:cNvSpPr>
            <a:spLocks noGrp="1"/>
          </p:cNvSpPr>
          <p:nvPr>
            <p:ph sz="half" idx="1"/>
          </p:nvPr>
        </p:nvSpPr>
        <p:spPr>
          <a:xfrm>
            <a:off x="457200" y="1371600"/>
            <a:ext cx="4038600" cy="4983163"/>
          </a:xfrm>
        </p:spPr>
        <p:txBody>
          <a:bodyPr/>
          <a:lstStyle/>
          <a:p>
            <a:r>
              <a:rPr lang="en-US" altLang="ar-IQ" sz="2800" b="1" smtClean="0">
                <a:solidFill>
                  <a:schemeClr val="accent1"/>
                </a:solidFill>
              </a:rPr>
              <a:t>Chloride cells are cells in the gills of teleost fishes which pump excessive sodium and chloride ions out into the sea against a concentration gradient (Active transport). Energy cost ?</a:t>
            </a:r>
          </a:p>
          <a:p>
            <a:endParaRPr lang="ar-IQ" altLang="ar-IQ" sz="2800" b="1" smtClean="0">
              <a:solidFill>
                <a:schemeClr val="accent1"/>
              </a:solidFill>
            </a:endParaRPr>
          </a:p>
        </p:txBody>
      </p:sp>
      <p:pic>
        <p:nvPicPr>
          <p:cNvPr id="34820" name="عنصر نائب للمحتوى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00200"/>
            <a:ext cx="3733800" cy="4343400"/>
          </a:xfrm>
        </p:spPr>
      </p:pic>
    </p:spTree>
    <p:extLst>
      <p:ext uri="{BB962C8B-B14F-4D97-AF65-F5344CB8AC3E}">
        <p14:creationId xmlns:p14="http://schemas.microsoft.com/office/powerpoint/2010/main" val="1937935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914400"/>
          </a:xfrm>
        </p:spPr>
        <p:txBody>
          <a:bodyPr>
            <a:normAutofit fontScale="90000"/>
          </a:bodyPr>
          <a:lstStyle/>
          <a:p>
            <a:pPr algn="ctr"/>
            <a:r>
              <a:rPr lang="en-US" altLang="ar-IQ" sz="4400" b="1" smtClean="0">
                <a:effectLst>
                  <a:outerShdw blurRad="38100" dist="38100" dir="2700000" algn="tl">
                    <a:srgbClr val="C0C0C0"/>
                  </a:outerShdw>
                </a:effectLst>
              </a:rPr>
              <a:t/>
            </a:r>
            <a:br>
              <a:rPr lang="en-US" altLang="ar-IQ" sz="4400" b="1" smtClean="0">
                <a:effectLst>
                  <a:outerShdw blurRad="38100" dist="38100" dir="2700000" algn="tl">
                    <a:srgbClr val="C0C0C0"/>
                  </a:outerShdw>
                </a:effectLst>
              </a:rPr>
            </a:br>
            <a:r>
              <a:rPr lang="en-US" altLang="ar-IQ" sz="4400" b="1" smtClean="0">
                <a:effectLst>
                  <a:outerShdw blurRad="38100" dist="38100" dir="2700000" algn="tl">
                    <a:srgbClr val="C0C0C0"/>
                  </a:outerShdw>
                </a:effectLst>
              </a:rPr>
              <a:t>Mechanism of action</a:t>
            </a:r>
            <a:endParaRPr lang="ar-IQ" altLang="ar-IQ" sz="4400" smtClean="0">
              <a:effectLst>
                <a:outerShdw blurRad="38100" dist="38100" dir="2700000" algn="tl">
                  <a:srgbClr val="C0C0C0"/>
                </a:outerShdw>
              </a:effectLst>
            </a:endParaRPr>
          </a:p>
        </p:txBody>
      </p:sp>
      <p:sp>
        <p:nvSpPr>
          <p:cNvPr id="3" name="عنصر نائب للمحتوى 2"/>
          <p:cNvSpPr>
            <a:spLocks noGrp="1"/>
          </p:cNvSpPr>
          <p:nvPr>
            <p:ph idx="1"/>
          </p:nvPr>
        </p:nvSpPr>
        <p:spPr>
          <a:xfrm>
            <a:off x="457200" y="1143000"/>
            <a:ext cx="8229600" cy="5181600"/>
          </a:xfrm>
        </p:spPr>
        <p:txBody>
          <a:bodyPr/>
          <a:lstStyle/>
          <a:p>
            <a:pPr marL="0" indent="0" algn="just">
              <a:buFont typeface="Wingdings 2" pitchFamily="18" charset="2"/>
              <a:buNone/>
            </a:pPr>
            <a:r>
              <a:rPr lang="en-US" altLang="ar-IQ" sz="2800" b="1" smtClean="0">
                <a:solidFill>
                  <a:schemeClr val="accent1"/>
                </a:solidFill>
              </a:rPr>
              <a:t>Teleost fishes consume large quantities of </a:t>
            </a:r>
            <a:r>
              <a:rPr lang="en-US" altLang="ar-IQ" sz="2800" b="1" smtClean="0">
                <a:solidFill>
                  <a:schemeClr val="accent1"/>
                </a:solidFill>
                <a:effectLst>
                  <a:outerShdw blurRad="38100" dist="38100" dir="2700000" algn="tl">
                    <a:srgbClr val="C0C0C0"/>
                  </a:outerShdw>
                </a:effectLst>
              </a:rPr>
              <a:t>seawater</a:t>
            </a:r>
            <a:r>
              <a:rPr lang="en-US" altLang="ar-IQ" sz="2800" b="1" smtClean="0">
                <a:solidFill>
                  <a:schemeClr val="accent1"/>
                </a:solidFill>
              </a:rPr>
              <a:t> to reduce </a:t>
            </a:r>
            <a:r>
              <a:rPr lang="en-US" altLang="ar-IQ" sz="2800" b="1" smtClean="0">
                <a:solidFill>
                  <a:schemeClr val="accent1"/>
                </a:solidFill>
                <a:effectLst>
                  <a:outerShdw blurRad="38100" dist="38100" dir="2700000" algn="tl">
                    <a:srgbClr val="C0C0C0"/>
                  </a:outerShdw>
                </a:effectLst>
              </a:rPr>
              <a:t>osmotic dehydration</a:t>
            </a:r>
            <a:r>
              <a:rPr lang="en-US" altLang="ar-IQ" sz="2800" b="1" smtClean="0">
                <a:solidFill>
                  <a:schemeClr val="accent1"/>
                </a:solidFill>
              </a:rPr>
              <a:t>. The excess of ions absorbed from seawater is pumped out of the teleost fishes via the chloride cells. These cells use active transport on the basolateral (internal) surface to accumulate chloride, which then diffuses out of the apical (external) surface and into the surrounding environment. Such mitochondria-rich cells (?) are found in both the gill lamellae and filaments of teleost fish.</a:t>
            </a:r>
          </a:p>
          <a:p>
            <a:pPr marL="0" indent="0" algn="just">
              <a:buFont typeface="Wingdings 2" pitchFamily="18" charset="2"/>
              <a:buNone/>
            </a:pPr>
            <a:endParaRPr lang="ar-IQ" altLang="ar-IQ" sz="2800" b="1" smtClean="0">
              <a:solidFill>
                <a:schemeClr val="accent1"/>
              </a:solidFill>
            </a:endParaRPr>
          </a:p>
        </p:txBody>
      </p:sp>
    </p:spTree>
    <p:extLst>
      <p:ext uri="{BB962C8B-B14F-4D97-AF65-F5344CB8AC3E}">
        <p14:creationId xmlns:p14="http://schemas.microsoft.com/office/powerpoint/2010/main" val="3421604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2"/>
          <p:cNvSpPr txBox="1">
            <a:spLocks noChangeArrowheads="1"/>
          </p:cNvSpPr>
          <p:nvPr/>
        </p:nvSpPr>
        <p:spPr>
          <a:xfrm>
            <a:off x="471488" y="538163"/>
            <a:ext cx="7772400" cy="762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2pPr>
            <a:lvl3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3pPr>
            <a:lvl4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4pPr>
            <a:lvl5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5pPr>
            <a:lvl6pPr marL="457200" algn="l" rtl="0" fontAlgn="base">
              <a:spcBef>
                <a:spcPct val="0"/>
              </a:spcBef>
              <a:spcAft>
                <a:spcPct val="0"/>
              </a:spcAft>
              <a:defRPr sz="50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50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50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5000">
                <a:solidFill>
                  <a:schemeClr val="tx2"/>
                </a:solidFill>
                <a:latin typeface="Calibri" charset="0"/>
                <a:ea typeface="ＭＳ Ｐゴシック" charset="-128"/>
                <a:cs typeface="ＭＳ Ｐゴシック" charset="-128"/>
              </a:defRPr>
            </a:lvl9pPr>
          </a:lstStyle>
          <a:p>
            <a:pPr eaLnBrk="1" hangingPunct="1">
              <a:defRPr/>
            </a:pPr>
            <a:r>
              <a:rPr lang="en-US" b="1" dirty="0" smtClean="0">
                <a:solidFill>
                  <a:srgbClr val="FFFF00"/>
                </a:solidFill>
                <a:effectLst>
                  <a:outerShdw blurRad="38100" dist="38100" dir="2700000" algn="tl">
                    <a:srgbClr val="000000">
                      <a:alpha val="43137"/>
                    </a:srgbClr>
                  </a:outerShdw>
                </a:effectLst>
              </a:rPr>
              <a:t>Chloride Cell  </a:t>
            </a:r>
          </a:p>
        </p:txBody>
      </p:sp>
      <p:grpSp>
        <p:nvGrpSpPr>
          <p:cNvPr id="69" name="Group 3"/>
          <p:cNvGrpSpPr>
            <a:grpSpLocks/>
          </p:cNvGrpSpPr>
          <p:nvPr/>
        </p:nvGrpSpPr>
        <p:grpSpPr bwMode="auto">
          <a:xfrm>
            <a:off x="1150938" y="2274888"/>
            <a:ext cx="1706562" cy="1392237"/>
            <a:chOff x="725" y="1433"/>
            <a:chExt cx="1075" cy="877"/>
          </a:xfrm>
        </p:grpSpPr>
        <p:sp>
          <p:nvSpPr>
            <p:cNvPr id="36930" name="Freeform 4"/>
            <p:cNvSpPr>
              <a:spLocks/>
            </p:cNvSpPr>
            <p:nvPr/>
          </p:nvSpPr>
          <p:spPr bwMode="auto">
            <a:xfrm>
              <a:off x="725" y="1433"/>
              <a:ext cx="1075" cy="877"/>
            </a:xfrm>
            <a:custGeom>
              <a:avLst/>
              <a:gdLst>
                <a:gd name="T0" fmla="*/ 93 w 1435"/>
                <a:gd name="T1" fmla="*/ 76 h 1042"/>
                <a:gd name="T2" fmla="*/ 527 w 1435"/>
                <a:gd name="T3" fmla="*/ 93 h 1042"/>
                <a:gd name="T4" fmla="*/ 527 w 1435"/>
                <a:gd name="T5" fmla="*/ 532 h 1042"/>
                <a:gd name="T6" fmla="*/ 73 w 1435"/>
                <a:gd name="T7" fmla="*/ 550 h 1042"/>
                <a:gd name="T8" fmla="*/ 93 w 1435"/>
                <a:gd name="T9" fmla="*/ 76 h 1042"/>
                <a:gd name="T10" fmla="*/ 0 60000 65536"/>
                <a:gd name="T11" fmla="*/ 0 60000 65536"/>
                <a:gd name="T12" fmla="*/ 0 60000 65536"/>
                <a:gd name="T13" fmla="*/ 0 60000 65536"/>
                <a:gd name="T14" fmla="*/ 0 60000 65536"/>
                <a:gd name="T15" fmla="*/ 0 w 1435"/>
                <a:gd name="T16" fmla="*/ 0 h 1042"/>
                <a:gd name="T17" fmla="*/ 1435 w 1435"/>
                <a:gd name="T18" fmla="*/ 1042 h 1042"/>
              </a:gdLst>
              <a:ahLst/>
              <a:cxnLst>
                <a:cxn ang="T10">
                  <a:pos x="T0" y="T1"/>
                </a:cxn>
                <a:cxn ang="T11">
                  <a:pos x="T2" y="T3"/>
                </a:cxn>
                <a:cxn ang="T12">
                  <a:pos x="T4" y="T5"/>
                </a:cxn>
                <a:cxn ang="T13">
                  <a:pos x="T6" y="T7"/>
                </a:cxn>
                <a:cxn ang="T14">
                  <a:pos x="T8" y="T9"/>
                </a:cxn>
              </a:cxnLst>
              <a:rect l="T15" t="T16" r="T17" b="T18"/>
              <a:pathLst>
                <a:path w="1435" h="1042">
                  <a:moveTo>
                    <a:pt x="220" y="127"/>
                  </a:moveTo>
                  <a:cubicBezTo>
                    <a:pt x="400" y="0"/>
                    <a:pt x="1083" y="30"/>
                    <a:pt x="1255" y="157"/>
                  </a:cubicBezTo>
                  <a:cubicBezTo>
                    <a:pt x="1427" y="284"/>
                    <a:pt x="1435" y="765"/>
                    <a:pt x="1255" y="892"/>
                  </a:cubicBezTo>
                  <a:cubicBezTo>
                    <a:pt x="1075" y="1019"/>
                    <a:pt x="350" y="1042"/>
                    <a:pt x="175" y="922"/>
                  </a:cubicBezTo>
                  <a:cubicBezTo>
                    <a:pt x="0" y="802"/>
                    <a:pt x="40" y="254"/>
                    <a:pt x="220" y="127"/>
                  </a:cubicBezTo>
                  <a:close/>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ar-IQ"/>
            </a:p>
          </p:txBody>
        </p:sp>
        <p:sp>
          <p:nvSpPr>
            <p:cNvPr id="71" name="Text Box 5"/>
            <p:cNvSpPr txBox="1">
              <a:spLocks noChangeArrowheads="1"/>
            </p:cNvSpPr>
            <p:nvPr/>
          </p:nvSpPr>
          <p:spPr bwMode="auto">
            <a:xfrm>
              <a:off x="884" y="1706"/>
              <a:ext cx="818" cy="365"/>
            </a:xfrm>
            <a:prstGeom prst="rect">
              <a:avLst/>
            </a:prstGeom>
            <a:noFill/>
            <a:ln w="38100">
              <a:noFill/>
              <a:miter lim="800000"/>
              <a:headEnd/>
              <a:tailEnd/>
            </a:ln>
            <a:effectLst/>
          </p:spPr>
          <p:txBody>
            <a:bodyPr wrap="none" anchor="ctr">
              <a:spAutoFit/>
            </a:bodyPr>
            <a:lstStyle/>
            <a:p>
              <a:pPr algn="ctr" eaLnBrk="0" hangingPunct="0">
                <a:lnSpc>
                  <a:spcPct val="70000"/>
                </a:lnSpc>
                <a:spcBef>
                  <a:spcPct val="50000"/>
                </a:spcBef>
                <a:defRPr/>
              </a:pPr>
              <a:r>
                <a:rPr lang="en-US" sz="2000">
                  <a:solidFill>
                    <a:srgbClr val="FFFFFF"/>
                  </a:solidFill>
                  <a:effectLst>
                    <a:outerShdw blurRad="38100" dist="38100" dir="2700000" algn="tl">
                      <a:srgbClr val="000000"/>
                    </a:outerShdw>
                  </a:effectLst>
                  <a:latin typeface="Arial" charset="0"/>
                </a:rPr>
                <a:t>pavement</a:t>
              </a:r>
            </a:p>
            <a:p>
              <a:pPr algn="ctr" eaLnBrk="0" hangingPunct="0">
                <a:lnSpc>
                  <a:spcPct val="40000"/>
                </a:lnSpc>
                <a:spcBef>
                  <a:spcPct val="50000"/>
                </a:spcBef>
                <a:defRPr/>
              </a:pPr>
              <a:r>
                <a:rPr lang="en-US" sz="2000">
                  <a:solidFill>
                    <a:srgbClr val="FFFFFF"/>
                  </a:solidFill>
                  <a:effectLst>
                    <a:outerShdw blurRad="38100" dist="38100" dir="2700000" algn="tl">
                      <a:srgbClr val="000000"/>
                    </a:outerShdw>
                  </a:effectLst>
                  <a:latin typeface="Arial" charset="0"/>
                </a:rPr>
                <a:t>cell</a:t>
              </a:r>
            </a:p>
          </p:txBody>
        </p:sp>
      </p:grpSp>
      <p:grpSp>
        <p:nvGrpSpPr>
          <p:cNvPr id="72" name="Group 6"/>
          <p:cNvGrpSpPr>
            <a:grpSpLocks/>
          </p:cNvGrpSpPr>
          <p:nvPr/>
        </p:nvGrpSpPr>
        <p:grpSpPr bwMode="auto">
          <a:xfrm>
            <a:off x="7556500" y="2306638"/>
            <a:ext cx="1500188" cy="1625600"/>
            <a:chOff x="4760" y="1453"/>
            <a:chExt cx="945" cy="1024"/>
          </a:xfrm>
        </p:grpSpPr>
        <p:sp>
          <p:nvSpPr>
            <p:cNvPr id="36928" name="Freeform 7"/>
            <p:cNvSpPr>
              <a:spLocks/>
            </p:cNvSpPr>
            <p:nvPr/>
          </p:nvSpPr>
          <p:spPr bwMode="auto">
            <a:xfrm>
              <a:off x="4760" y="1453"/>
              <a:ext cx="945" cy="1024"/>
            </a:xfrm>
            <a:custGeom>
              <a:avLst/>
              <a:gdLst>
                <a:gd name="T0" fmla="*/ 897 w 870"/>
                <a:gd name="T1" fmla="*/ 122 h 1024"/>
                <a:gd name="T2" fmla="*/ 90 w 870"/>
                <a:gd name="T3" fmla="*/ 167 h 1024"/>
                <a:gd name="T4" fmla="*/ 358 w 870"/>
                <a:gd name="T5" fmla="*/ 902 h 1024"/>
                <a:gd name="T6" fmla="*/ 1012 w 870"/>
                <a:gd name="T7" fmla="*/ 902 h 1024"/>
                <a:gd name="T8" fmla="*/ 897 w 870"/>
                <a:gd name="T9" fmla="*/ 122 h 1024"/>
                <a:gd name="T10" fmla="*/ 0 60000 65536"/>
                <a:gd name="T11" fmla="*/ 0 60000 65536"/>
                <a:gd name="T12" fmla="*/ 0 60000 65536"/>
                <a:gd name="T13" fmla="*/ 0 60000 65536"/>
                <a:gd name="T14" fmla="*/ 0 60000 65536"/>
                <a:gd name="T15" fmla="*/ 0 w 870"/>
                <a:gd name="T16" fmla="*/ 0 h 1024"/>
                <a:gd name="T17" fmla="*/ 870 w 870"/>
                <a:gd name="T18" fmla="*/ 1024 h 1024"/>
              </a:gdLst>
              <a:ahLst/>
              <a:cxnLst>
                <a:cxn ang="T10">
                  <a:pos x="T0" y="T1"/>
                </a:cxn>
                <a:cxn ang="T11">
                  <a:pos x="T2" y="T3"/>
                </a:cxn>
                <a:cxn ang="T12">
                  <a:pos x="T4" y="T5"/>
                </a:cxn>
                <a:cxn ang="T13">
                  <a:pos x="T6" y="T7"/>
                </a:cxn>
                <a:cxn ang="T14">
                  <a:pos x="T8" y="T9"/>
                </a:cxn>
              </a:cxnLst>
              <a:rect l="T15" t="T16" r="T17" b="T18"/>
              <a:pathLst>
                <a:path w="870" h="1024">
                  <a:moveTo>
                    <a:pt x="700" y="122"/>
                  </a:moveTo>
                  <a:cubicBezTo>
                    <a:pt x="580" y="0"/>
                    <a:pt x="140" y="37"/>
                    <a:pt x="70" y="167"/>
                  </a:cubicBezTo>
                  <a:cubicBezTo>
                    <a:pt x="0" y="297"/>
                    <a:pt x="160" y="780"/>
                    <a:pt x="280" y="902"/>
                  </a:cubicBezTo>
                  <a:cubicBezTo>
                    <a:pt x="400" y="1024"/>
                    <a:pt x="710" y="1024"/>
                    <a:pt x="790" y="902"/>
                  </a:cubicBezTo>
                  <a:cubicBezTo>
                    <a:pt x="870" y="780"/>
                    <a:pt x="820" y="244"/>
                    <a:pt x="700" y="122"/>
                  </a:cubicBezTo>
                  <a:close/>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ar-IQ"/>
            </a:p>
          </p:txBody>
        </p:sp>
        <p:sp>
          <p:nvSpPr>
            <p:cNvPr id="74" name="Text Box 8"/>
            <p:cNvSpPr txBox="1">
              <a:spLocks noChangeArrowheads="1"/>
            </p:cNvSpPr>
            <p:nvPr/>
          </p:nvSpPr>
          <p:spPr bwMode="auto">
            <a:xfrm>
              <a:off x="5104" y="1839"/>
              <a:ext cx="339" cy="231"/>
            </a:xfrm>
            <a:prstGeom prst="rect">
              <a:avLst/>
            </a:prstGeom>
            <a:noFill/>
            <a:ln w="38100">
              <a:noFill/>
              <a:miter lim="800000"/>
              <a:headEnd/>
              <a:tailEnd/>
            </a:ln>
            <a:effectLst/>
          </p:spPr>
          <p:txBody>
            <a:bodyPr wrap="none" anchor="ctr">
              <a:spAutoFit/>
            </a:bodyPr>
            <a:lstStyle/>
            <a:p>
              <a:pPr algn="ctr" eaLnBrk="0" hangingPunct="0">
                <a:lnSpc>
                  <a:spcPct val="90000"/>
                </a:lnSpc>
                <a:spcBef>
                  <a:spcPct val="50000"/>
                </a:spcBef>
                <a:defRPr/>
              </a:pPr>
              <a:r>
                <a:rPr lang="en-US" sz="2000">
                  <a:solidFill>
                    <a:srgbClr val="FFFFFF"/>
                  </a:solidFill>
                  <a:effectLst>
                    <a:outerShdw blurRad="38100" dist="38100" dir="2700000" algn="tl">
                      <a:srgbClr val="000000"/>
                    </a:outerShdw>
                  </a:effectLst>
                  <a:latin typeface="Arial" charset="0"/>
                </a:rPr>
                <a:t>PC</a:t>
              </a:r>
            </a:p>
          </p:txBody>
        </p:sp>
      </p:grpSp>
      <p:grpSp>
        <p:nvGrpSpPr>
          <p:cNvPr id="75" name="Group 9"/>
          <p:cNvGrpSpPr>
            <a:grpSpLocks/>
          </p:cNvGrpSpPr>
          <p:nvPr/>
        </p:nvGrpSpPr>
        <p:grpSpPr bwMode="auto">
          <a:xfrm>
            <a:off x="158750" y="2306638"/>
            <a:ext cx="869950" cy="1225550"/>
            <a:chOff x="100" y="1453"/>
            <a:chExt cx="548" cy="772"/>
          </a:xfrm>
        </p:grpSpPr>
        <p:sp>
          <p:nvSpPr>
            <p:cNvPr id="36926" name="Freeform 10"/>
            <p:cNvSpPr>
              <a:spLocks/>
            </p:cNvSpPr>
            <p:nvPr/>
          </p:nvSpPr>
          <p:spPr bwMode="auto">
            <a:xfrm>
              <a:off x="195" y="1453"/>
              <a:ext cx="453" cy="772"/>
            </a:xfrm>
            <a:custGeom>
              <a:avLst/>
              <a:gdLst>
                <a:gd name="T0" fmla="*/ 0 w 528"/>
                <a:gd name="T1" fmla="*/ 37 h 922"/>
                <a:gd name="T2" fmla="*/ 275 w 528"/>
                <a:gd name="T3" fmla="*/ 71 h 922"/>
                <a:gd name="T4" fmla="*/ 293 w 528"/>
                <a:gd name="T5" fmla="*/ 467 h 922"/>
                <a:gd name="T6" fmla="*/ 38 w 528"/>
                <a:gd name="T7" fmla="*/ 512 h 922"/>
                <a:gd name="T8" fmla="*/ 0 60000 65536"/>
                <a:gd name="T9" fmla="*/ 0 60000 65536"/>
                <a:gd name="T10" fmla="*/ 0 60000 65536"/>
                <a:gd name="T11" fmla="*/ 0 60000 65536"/>
                <a:gd name="T12" fmla="*/ 0 w 528"/>
                <a:gd name="T13" fmla="*/ 0 h 922"/>
                <a:gd name="T14" fmla="*/ 528 w 528"/>
                <a:gd name="T15" fmla="*/ 922 h 922"/>
              </a:gdLst>
              <a:ahLst/>
              <a:cxnLst>
                <a:cxn ang="T8">
                  <a:pos x="T0" y="T1"/>
                </a:cxn>
                <a:cxn ang="T9">
                  <a:pos x="T2" y="T3"/>
                </a:cxn>
                <a:cxn ang="T10">
                  <a:pos x="T4" y="T5"/>
                </a:cxn>
                <a:cxn ang="T11">
                  <a:pos x="T6" y="T7"/>
                </a:cxn>
              </a:cxnLst>
              <a:rect l="T12" t="T13" r="T14" b="T15"/>
              <a:pathLst>
                <a:path w="528" h="922">
                  <a:moveTo>
                    <a:pt x="0" y="62"/>
                  </a:moveTo>
                  <a:cubicBezTo>
                    <a:pt x="179" y="31"/>
                    <a:pt x="358" y="0"/>
                    <a:pt x="435" y="122"/>
                  </a:cubicBezTo>
                  <a:cubicBezTo>
                    <a:pt x="512" y="244"/>
                    <a:pt x="528" y="672"/>
                    <a:pt x="465" y="797"/>
                  </a:cubicBezTo>
                  <a:cubicBezTo>
                    <a:pt x="402" y="922"/>
                    <a:pt x="231" y="897"/>
                    <a:pt x="60" y="872"/>
                  </a:cubicBezTo>
                </a:path>
              </a:pathLst>
            </a:custGeom>
            <a:noFill/>
            <a:ln w="3810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ar-IQ"/>
            </a:p>
          </p:txBody>
        </p:sp>
        <p:sp>
          <p:nvSpPr>
            <p:cNvPr id="77" name="Text Box 11"/>
            <p:cNvSpPr txBox="1">
              <a:spLocks noChangeArrowheads="1"/>
            </p:cNvSpPr>
            <p:nvPr/>
          </p:nvSpPr>
          <p:spPr bwMode="auto">
            <a:xfrm>
              <a:off x="100" y="1755"/>
              <a:ext cx="339" cy="231"/>
            </a:xfrm>
            <a:prstGeom prst="rect">
              <a:avLst/>
            </a:prstGeom>
            <a:noFill/>
            <a:ln w="38100">
              <a:noFill/>
              <a:miter lim="800000"/>
              <a:headEnd/>
              <a:tailEnd/>
            </a:ln>
            <a:effectLst/>
          </p:spPr>
          <p:txBody>
            <a:bodyPr wrap="none" anchor="ctr">
              <a:spAutoFit/>
            </a:bodyPr>
            <a:lstStyle/>
            <a:p>
              <a:pPr algn="ctr" eaLnBrk="0" hangingPunct="0">
                <a:lnSpc>
                  <a:spcPct val="90000"/>
                </a:lnSpc>
                <a:spcBef>
                  <a:spcPct val="50000"/>
                </a:spcBef>
                <a:defRPr/>
              </a:pPr>
              <a:r>
                <a:rPr lang="en-US" sz="2000">
                  <a:solidFill>
                    <a:srgbClr val="FFFFFF"/>
                  </a:solidFill>
                  <a:effectLst>
                    <a:outerShdw blurRad="38100" dist="38100" dir="2700000" algn="tl">
                      <a:srgbClr val="000000"/>
                    </a:outerShdw>
                  </a:effectLst>
                  <a:latin typeface="Arial" charset="0"/>
                </a:rPr>
                <a:t>PC</a:t>
              </a:r>
            </a:p>
          </p:txBody>
        </p:sp>
      </p:grpSp>
      <p:grpSp>
        <p:nvGrpSpPr>
          <p:cNvPr id="36870" name="Group 12"/>
          <p:cNvGrpSpPr>
            <a:grpSpLocks/>
          </p:cNvGrpSpPr>
          <p:nvPr/>
        </p:nvGrpSpPr>
        <p:grpSpPr bwMode="auto">
          <a:xfrm>
            <a:off x="6423025" y="373063"/>
            <a:ext cx="2489200" cy="519112"/>
            <a:chOff x="4046" y="745"/>
            <a:chExt cx="1568" cy="327"/>
          </a:xfrm>
        </p:grpSpPr>
        <p:sp>
          <p:nvSpPr>
            <p:cNvPr id="79" name="Line 13"/>
            <p:cNvSpPr>
              <a:spLocks noChangeShapeType="1"/>
            </p:cNvSpPr>
            <p:nvPr/>
          </p:nvSpPr>
          <p:spPr bwMode="auto">
            <a:xfrm>
              <a:off x="4789" y="909"/>
              <a:ext cx="825"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pPr>
                <a:defRPr/>
              </a:pPr>
              <a:endParaRPr lang="ar-IQ"/>
            </a:p>
          </p:txBody>
        </p:sp>
        <p:sp>
          <p:nvSpPr>
            <p:cNvPr id="80" name="Text Box 14"/>
            <p:cNvSpPr txBox="1">
              <a:spLocks noChangeArrowheads="1"/>
            </p:cNvSpPr>
            <p:nvPr/>
          </p:nvSpPr>
          <p:spPr bwMode="auto">
            <a:xfrm>
              <a:off x="4046" y="745"/>
              <a:ext cx="702"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chemeClr val="bg1"/>
                  </a:solidFill>
                  <a:effectLst>
                    <a:outerShdw blurRad="38100" dist="38100" dir="2700000" algn="tl">
                      <a:srgbClr val="000000"/>
                    </a:outerShdw>
                  </a:effectLst>
                  <a:latin typeface="Arial" charset="0"/>
                </a:rPr>
                <a:t>active</a:t>
              </a:r>
              <a:endParaRPr lang="en-US" sz="3600" dirty="0">
                <a:solidFill>
                  <a:schemeClr val="bg1"/>
                </a:solidFill>
                <a:effectLst>
                  <a:outerShdw blurRad="38100" dist="38100" dir="2700000" algn="tl">
                    <a:srgbClr val="000000"/>
                  </a:outerShdw>
                </a:effectLst>
              </a:endParaRPr>
            </a:p>
          </p:txBody>
        </p:sp>
      </p:grpSp>
      <p:grpSp>
        <p:nvGrpSpPr>
          <p:cNvPr id="36871" name="Group 15"/>
          <p:cNvGrpSpPr>
            <a:grpSpLocks/>
          </p:cNvGrpSpPr>
          <p:nvPr/>
        </p:nvGrpSpPr>
        <p:grpSpPr bwMode="auto">
          <a:xfrm>
            <a:off x="6189663" y="892175"/>
            <a:ext cx="2722562" cy="519113"/>
            <a:chOff x="3899" y="1072"/>
            <a:chExt cx="1715" cy="327"/>
          </a:xfrm>
        </p:grpSpPr>
        <p:sp>
          <p:nvSpPr>
            <p:cNvPr id="36922" name="Line 16"/>
            <p:cNvSpPr>
              <a:spLocks noChangeShapeType="1"/>
            </p:cNvSpPr>
            <p:nvPr/>
          </p:nvSpPr>
          <p:spPr bwMode="auto">
            <a:xfrm>
              <a:off x="4789" y="1236"/>
              <a:ext cx="825" cy="0"/>
            </a:xfrm>
            <a:prstGeom prst="line">
              <a:avLst/>
            </a:prstGeom>
            <a:noFill/>
            <a:ln w="38100">
              <a:solidFill>
                <a:srgbClr val="FF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83" name="Text Box 17"/>
            <p:cNvSpPr txBox="1">
              <a:spLocks noChangeArrowheads="1"/>
            </p:cNvSpPr>
            <p:nvPr/>
          </p:nvSpPr>
          <p:spPr bwMode="auto">
            <a:xfrm>
              <a:off x="3899" y="1072"/>
              <a:ext cx="877"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FFFFFF"/>
                  </a:solidFill>
                  <a:effectLst>
                    <a:outerShdw blurRad="38100" dist="38100" dir="2700000" algn="tl">
                      <a:srgbClr val="000000"/>
                    </a:outerShdw>
                  </a:effectLst>
                  <a:latin typeface="Arial" charset="0"/>
                </a:rPr>
                <a:t>passive</a:t>
              </a:r>
              <a:endParaRPr lang="en-US" sz="3600">
                <a:solidFill>
                  <a:srgbClr val="FFFFFF"/>
                </a:solidFill>
                <a:effectLst>
                  <a:outerShdw blurRad="38100" dist="38100" dir="2700000" algn="tl">
                    <a:srgbClr val="000000"/>
                  </a:outerShdw>
                </a:effectLst>
              </a:endParaRPr>
            </a:p>
          </p:txBody>
        </p:sp>
      </p:grpSp>
      <p:grpSp>
        <p:nvGrpSpPr>
          <p:cNvPr id="84" name="Group 18"/>
          <p:cNvGrpSpPr>
            <a:grpSpLocks/>
          </p:cNvGrpSpPr>
          <p:nvPr/>
        </p:nvGrpSpPr>
        <p:grpSpPr bwMode="auto">
          <a:xfrm>
            <a:off x="2489200" y="2230438"/>
            <a:ext cx="4016375" cy="4457700"/>
            <a:chOff x="1568" y="1405"/>
            <a:chExt cx="2530" cy="2808"/>
          </a:xfrm>
        </p:grpSpPr>
        <p:sp>
          <p:nvSpPr>
            <p:cNvPr id="36920" name="Freeform 19"/>
            <p:cNvSpPr>
              <a:spLocks/>
            </p:cNvSpPr>
            <p:nvPr/>
          </p:nvSpPr>
          <p:spPr bwMode="auto">
            <a:xfrm>
              <a:off x="1568" y="1405"/>
              <a:ext cx="2530" cy="2808"/>
            </a:xfrm>
            <a:custGeom>
              <a:avLst/>
              <a:gdLst>
                <a:gd name="T0" fmla="*/ 262 w 2530"/>
                <a:gd name="T1" fmla="*/ 185 h 2808"/>
                <a:gd name="T2" fmla="*/ 412 w 2530"/>
                <a:gd name="T3" fmla="*/ 1385 h 2808"/>
                <a:gd name="T4" fmla="*/ 37 w 2530"/>
                <a:gd name="T5" fmla="*/ 2345 h 2808"/>
                <a:gd name="T6" fmla="*/ 637 w 2530"/>
                <a:gd name="T7" fmla="*/ 2690 h 2808"/>
                <a:gd name="T8" fmla="*/ 2227 w 2530"/>
                <a:gd name="T9" fmla="*/ 2660 h 2808"/>
                <a:gd name="T10" fmla="*/ 2452 w 2530"/>
                <a:gd name="T11" fmla="*/ 1805 h 2808"/>
                <a:gd name="T12" fmla="*/ 1792 w 2530"/>
                <a:gd name="T13" fmla="*/ 1130 h 2808"/>
                <a:gd name="T14" fmla="*/ 1807 w 2530"/>
                <a:gd name="T15" fmla="*/ 125 h 2808"/>
                <a:gd name="T16" fmla="*/ 1057 w 2530"/>
                <a:gd name="T17" fmla="*/ 380 h 2808"/>
                <a:gd name="T18" fmla="*/ 262 w 2530"/>
                <a:gd name="T19" fmla="*/ 185 h 28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0"/>
                <a:gd name="T31" fmla="*/ 0 h 2808"/>
                <a:gd name="T32" fmla="*/ 2530 w 2530"/>
                <a:gd name="T33" fmla="*/ 2808 h 28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0" h="2808">
                  <a:moveTo>
                    <a:pt x="262" y="185"/>
                  </a:moveTo>
                  <a:cubicBezTo>
                    <a:pt x="155" y="353"/>
                    <a:pt x="449" y="1025"/>
                    <a:pt x="412" y="1385"/>
                  </a:cubicBezTo>
                  <a:cubicBezTo>
                    <a:pt x="375" y="1745"/>
                    <a:pt x="0" y="2128"/>
                    <a:pt x="37" y="2345"/>
                  </a:cubicBezTo>
                  <a:cubicBezTo>
                    <a:pt x="74" y="2562"/>
                    <a:pt x="272" y="2637"/>
                    <a:pt x="637" y="2690"/>
                  </a:cubicBezTo>
                  <a:cubicBezTo>
                    <a:pt x="1002" y="2743"/>
                    <a:pt x="1924" y="2808"/>
                    <a:pt x="2227" y="2660"/>
                  </a:cubicBezTo>
                  <a:cubicBezTo>
                    <a:pt x="2530" y="2512"/>
                    <a:pt x="2524" y="2060"/>
                    <a:pt x="2452" y="1805"/>
                  </a:cubicBezTo>
                  <a:cubicBezTo>
                    <a:pt x="2380" y="1550"/>
                    <a:pt x="1899" y="1410"/>
                    <a:pt x="1792" y="1130"/>
                  </a:cubicBezTo>
                  <a:cubicBezTo>
                    <a:pt x="1685" y="850"/>
                    <a:pt x="1929" y="250"/>
                    <a:pt x="1807" y="125"/>
                  </a:cubicBezTo>
                  <a:cubicBezTo>
                    <a:pt x="1685" y="0"/>
                    <a:pt x="1314" y="375"/>
                    <a:pt x="1057" y="380"/>
                  </a:cubicBezTo>
                  <a:cubicBezTo>
                    <a:pt x="800" y="385"/>
                    <a:pt x="369" y="17"/>
                    <a:pt x="262" y="185"/>
                  </a:cubicBezTo>
                  <a:close/>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ar-IQ"/>
            </a:p>
          </p:txBody>
        </p:sp>
        <p:sp>
          <p:nvSpPr>
            <p:cNvPr id="86" name="Text Box 20"/>
            <p:cNvSpPr txBox="1">
              <a:spLocks noChangeArrowheads="1"/>
            </p:cNvSpPr>
            <p:nvPr/>
          </p:nvSpPr>
          <p:spPr bwMode="auto">
            <a:xfrm>
              <a:off x="2214" y="3776"/>
              <a:ext cx="1246" cy="268"/>
            </a:xfrm>
            <a:prstGeom prst="rect">
              <a:avLst/>
            </a:prstGeom>
            <a:noFill/>
            <a:ln w="38100">
              <a:noFill/>
              <a:miter lim="800000"/>
              <a:headEnd/>
              <a:tailEnd/>
            </a:ln>
            <a:effectLst/>
          </p:spPr>
          <p:txBody>
            <a:bodyPr wrap="none" anchor="ctr">
              <a:spAutoFit/>
            </a:bodyPr>
            <a:lstStyle/>
            <a:p>
              <a:pPr algn="ctr" eaLnBrk="0" hangingPunct="0">
                <a:lnSpc>
                  <a:spcPct val="90000"/>
                </a:lnSpc>
                <a:spcBef>
                  <a:spcPct val="50000"/>
                </a:spcBef>
                <a:defRPr/>
              </a:pPr>
              <a:r>
                <a:rPr lang="en-US" b="1" dirty="0">
                  <a:solidFill>
                    <a:schemeClr val="bg1"/>
                  </a:solidFill>
                  <a:effectLst>
                    <a:outerShdw blurRad="38100" dist="38100" dir="2700000" algn="tl">
                      <a:srgbClr val="000000"/>
                    </a:outerShdw>
                  </a:effectLst>
                  <a:latin typeface="Arial" charset="0"/>
                </a:rPr>
                <a:t>chloride cell</a:t>
              </a:r>
              <a:endParaRPr lang="en-US" sz="2000" b="1" dirty="0">
                <a:solidFill>
                  <a:schemeClr val="bg1"/>
                </a:solidFill>
                <a:effectLst>
                  <a:outerShdw blurRad="38100" dist="38100" dir="2700000" algn="tl">
                    <a:srgbClr val="000000"/>
                  </a:outerShdw>
                </a:effectLst>
                <a:latin typeface="Arial" charset="0"/>
              </a:endParaRPr>
            </a:p>
          </p:txBody>
        </p:sp>
      </p:grpSp>
      <p:grpSp>
        <p:nvGrpSpPr>
          <p:cNvPr id="87" name="Group 21"/>
          <p:cNvGrpSpPr>
            <a:grpSpLocks/>
          </p:cNvGrpSpPr>
          <p:nvPr/>
        </p:nvGrpSpPr>
        <p:grpSpPr bwMode="auto">
          <a:xfrm>
            <a:off x="5402263" y="2243138"/>
            <a:ext cx="2455862" cy="1974850"/>
            <a:chOff x="3403" y="1413"/>
            <a:chExt cx="1547" cy="1244"/>
          </a:xfrm>
        </p:grpSpPr>
        <p:sp>
          <p:nvSpPr>
            <p:cNvPr id="36918" name="Freeform 22"/>
            <p:cNvSpPr>
              <a:spLocks/>
            </p:cNvSpPr>
            <p:nvPr/>
          </p:nvSpPr>
          <p:spPr bwMode="auto">
            <a:xfrm>
              <a:off x="3403" y="1413"/>
              <a:ext cx="1547" cy="1244"/>
            </a:xfrm>
            <a:custGeom>
              <a:avLst/>
              <a:gdLst>
                <a:gd name="T0" fmla="*/ 122 w 1547"/>
                <a:gd name="T1" fmla="*/ 81 h 1614"/>
                <a:gd name="T2" fmla="*/ 347 w 1547"/>
                <a:gd name="T3" fmla="*/ 308 h 1614"/>
                <a:gd name="T4" fmla="*/ 482 w 1547"/>
                <a:gd name="T5" fmla="*/ 590 h 1614"/>
                <a:gd name="T6" fmla="*/ 1382 w 1547"/>
                <a:gd name="T7" fmla="*/ 706 h 1614"/>
                <a:gd name="T8" fmla="*/ 1472 w 1547"/>
                <a:gd name="T9" fmla="*/ 390 h 1614"/>
                <a:gd name="T10" fmla="*/ 1082 w 1547"/>
                <a:gd name="T11" fmla="*/ 53 h 1614"/>
                <a:gd name="T12" fmla="*/ 122 w 1547"/>
                <a:gd name="T13" fmla="*/ 81 h 1614"/>
                <a:gd name="T14" fmla="*/ 0 60000 65536"/>
                <a:gd name="T15" fmla="*/ 0 60000 65536"/>
                <a:gd name="T16" fmla="*/ 0 60000 65536"/>
                <a:gd name="T17" fmla="*/ 0 60000 65536"/>
                <a:gd name="T18" fmla="*/ 0 60000 65536"/>
                <a:gd name="T19" fmla="*/ 0 60000 65536"/>
                <a:gd name="T20" fmla="*/ 0 60000 65536"/>
                <a:gd name="T21" fmla="*/ 0 w 1547"/>
                <a:gd name="T22" fmla="*/ 0 h 1614"/>
                <a:gd name="T23" fmla="*/ 1547 w 1547"/>
                <a:gd name="T24" fmla="*/ 1614 h 16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7" h="1614">
                  <a:moveTo>
                    <a:pt x="122" y="177"/>
                  </a:moveTo>
                  <a:cubicBezTo>
                    <a:pt x="0" y="269"/>
                    <a:pt x="287" y="487"/>
                    <a:pt x="347" y="672"/>
                  </a:cubicBezTo>
                  <a:cubicBezTo>
                    <a:pt x="407" y="857"/>
                    <a:pt x="310" y="1142"/>
                    <a:pt x="482" y="1287"/>
                  </a:cubicBezTo>
                  <a:cubicBezTo>
                    <a:pt x="654" y="1432"/>
                    <a:pt x="1217" y="1614"/>
                    <a:pt x="1382" y="1542"/>
                  </a:cubicBezTo>
                  <a:cubicBezTo>
                    <a:pt x="1547" y="1470"/>
                    <a:pt x="1522" y="1089"/>
                    <a:pt x="1472" y="852"/>
                  </a:cubicBezTo>
                  <a:cubicBezTo>
                    <a:pt x="1422" y="615"/>
                    <a:pt x="1312" y="234"/>
                    <a:pt x="1082" y="117"/>
                  </a:cubicBezTo>
                  <a:cubicBezTo>
                    <a:pt x="852" y="0"/>
                    <a:pt x="244" y="85"/>
                    <a:pt x="122" y="177"/>
                  </a:cubicBezTo>
                  <a:close/>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ar-IQ"/>
            </a:p>
          </p:txBody>
        </p:sp>
        <p:sp>
          <p:nvSpPr>
            <p:cNvPr id="89" name="Text Box 23"/>
            <p:cNvSpPr txBox="1">
              <a:spLocks noChangeArrowheads="1"/>
            </p:cNvSpPr>
            <p:nvPr/>
          </p:nvSpPr>
          <p:spPr bwMode="auto">
            <a:xfrm>
              <a:off x="3868" y="1839"/>
              <a:ext cx="880" cy="346"/>
            </a:xfrm>
            <a:prstGeom prst="rect">
              <a:avLst/>
            </a:prstGeom>
            <a:noFill/>
            <a:ln w="38100">
              <a:noFill/>
              <a:miter lim="800000"/>
              <a:headEnd/>
              <a:tailEnd/>
            </a:ln>
            <a:effectLst/>
          </p:spPr>
          <p:txBody>
            <a:bodyPr wrap="none" anchor="ctr">
              <a:spAutoFit/>
            </a:bodyPr>
            <a:lstStyle/>
            <a:p>
              <a:pPr algn="ctr" eaLnBrk="0" hangingPunct="0">
                <a:lnSpc>
                  <a:spcPct val="80000"/>
                </a:lnSpc>
                <a:spcBef>
                  <a:spcPct val="50000"/>
                </a:spcBef>
                <a:defRPr/>
              </a:pPr>
              <a:r>
                <a:rPr lang="en-US" sz="2000">
                  <a:solidFill>
                    <a:srgbClr val="FFFFFF"/>
                  </a:solidFill>
                  <a:effectLst>
                    <a:outerShdw blurRad="38100" dist="38100" dir="2700000" algn="tl">
                      <a:srgbClr val="000000"/>
                    </a:outerShdw>
                  </a:effectLst>
                  <a:latin typeface="Arial" charset="0"/>
                </a:rPr>
                <a:t>accessory </a:t>
              </a:r>
            </a:p>
            <a:p>
              <a:pPr algn="ctr" eaLnBrk="0" hangingPunct="0">
                <a:lnSpc>
                  <a:spcPct val="20000"/>
                </a:lnSpc>
                <a:spcBef>
                  <a:spcPct val="50000"/>
                </a:spcBef>
                <a:defRPr/>
              </a:pPr>
              <a:r>
                <a:rPr lang="en-US" sz="2000">
                  <a:solidFill>
                    <a:srgbClr val="FFFFFF"/>
                  </a:solidFill>
                  <a:effectLst>
                    <a:outerShdw blurRad="38100" dist="38100" dir="2700000" algn="tl">
                      <a:srgbClr val="000000"/>
                    </a:outerShdw>
                  </a:effectLst>
                  <a:latin typeface="Arial" charset="0"/>
                </a:rPr>
                <a:t>cell</a:t>
              </a:r>
            </a:p>
          </p:txBody>
        </p:sp>
      </p:grpSp>
      <p:sp>
        <p:nvSpPr>
          <p:cNvPr id="90" name="Text Box 24"/>
          <p:cNvSpPr txBox="1">
            <a:spLocks noChangeArrowheads="1"/>
          </p:cNvSpPr>
          <p:nvPr/>
        </p:nvSpPr>
        <p:spPr bwMode="auto">
          <a:xfrm>
            <a:off x="3402013" y="1300163"/>
            <a:ext cx="1824037" cy="523875"/>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b="1" dirty="0">
                <a:solidFill>
                  <a:schemeClr val="bg1"/>
                </a:solidFill>
                <a:effectLst>
                  <a:outerShdw blurRad="38100" dist="38100" dir="2700000" algn="tl">
                    <a:srgbClr val="000000"/>
                  </a:outerShdw>
                </a:effectLst>
                <a:latin typeface="Arial" charset="0"/>
              </a:rPr>
              <a:t>sea water</a:t>
            </a:r>
          </a:p>
        </p:txBody>
      </p:sp>
      <p:sp>
        <p:nvSpPr>
          <p:cNvPr id="91" name="Text Box 25"/>
          <p:cNvSpPr txBox="1">
            <a:spLocks noChangeArrowheads="1"/>
          </p:cNvSpPr>
          <p:nvPr/>
        </p:nvSpPr>
        <p:spPr bwMode="auto">
          <a:xfrm>
            <a:off x="49213" y="6338888"/>
            <a:ext cx="1354137" cy="519112"/>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chemeClr val="bg1"/>
                </a:solidFill>
                <a:effectLst>
                  <a:outerShdw blurRad="38100" dist="38100" dir="2700000" algn="tl">
                    <a:srgbClr val="000000"/>
                  </a:outerShdw>
                </a:effectLst>
                <a:latin typeface="Arial" charset="0"/>
              </a:rPr>
              <a:t>internal</a:t>
            </a:r>
          </a:p>
        </p:txBody>
      </p:sp>
      <p:sp>
        <p:nvSpPr>
          <p:cNvPr id="92" name="Text Box 26"/>
          <p:cNvSpPr txBox="1">
            <a:spLocks noChangeArrowheads="1"/>
          </p:cNvSpPr>
          <p:nvPr/>
        </p:nvSpPr>
        <p:spPr bwMode="auto">
          <a:xfrm>
            <a:off x="6842125" y="6034088"/>
            <a:ext cx="1931988" cy="457200"/>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dirty="0">
                <a:solidFill>
                  <a:schemeClr val="bg1"/>
                </a:solidFill>
                <a:effectLst>
                  <a:outerShdw blurRad="38100" dist="38100" dir="2700000" algn="tl">
                    <a:srgbClr val="000000"/>
                  </a:outerShdw>
                </a:effectLst>
                <a:latin typeface="Arial" charset="0"/>
              </a:rPr>
              <a:t>mitochondria</a:t>
            </a:r>
            <a:endParaRPr lang="en-US" sz="2800" dirty="0">
              <a:solidFill>
                <a:schemeClr val="bg1"/>
              </a:solidFill>
              <a:effectLst>
                <a:outerShdw blurRad="38100" dist="38100" dir="2700000" algn="tl">
                  <a:srgbClr val="000000"/>
                </a:outerShdw>
              </a:effectLst>
              <a:latin typeface="Arial" charset="0"/>
            </a:endParaRPr>
          </a:p>
        </p:txBody>
      </p:sp>
      <p:sp>
        <p:nvSpPr>
          <p:cNvPr id="93" name="Text Box 27"/>
          <p:cNvSpPr txBox="1">
            <a:spLocks noChangeArrowheads="1"/>
          </p:cNvSpPr>
          <p:nvPr/>
        </p:nvSpPr>
        <p:spPr bwMode="auto">
          <a:xfrm>
            <a:off x="6740525" y="6400800"/>
            <a:ext cx="2166938" cy="457200"/>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dirty="0">
                <a:solidFill>
                  <a:schemeClr val="bg1"/>
                </a:solidFill>
                <a:effectLst>
                  <a:outerShdw blurRad="38100" dist="38100" dir="2700000" algn="tl">
                    <a:srgbClr val="000000"/>
                  </a:outerShdw>
                </a:effectLst>
                <a:latin typeface="Arial" charset="0"/>
              </a:rPr>
              <a:t>tubular system</a:t>
            </a:r>
            <a:endParaRPr lang="en-US" sz="2800" dirty="0">
              <a:solidFill>
                <a:schemeClr val="bg1"/>
              </a:solidFill>
              <a:effectLst>
                <a:outerShdw blurRad="38100" dist="38100" dir="2700000" algn="tl">
                  <a:srgbClr val="000000"/>
                </a:outerShdw>
              </a:effectLst>
              <a:latin typeface="Arial" charset="0"/>
            </a:endParaRPr>
          </a:p>
        </p:txBody>
      </p:sp>
      <p:sp>
        <p:nvSpPr>
          <p:cNvPr id="94" name="Text Box 28"/>
          <p:cNvSpPr txBox="1">
            <a:spLocks noChangeArrowheads="1"/>
          </p:cNvSpPr>
          <p:nvPr/>
        </p:nvSpPr>
        <p:spPr bwMode="auto">
          <a:xfrm>
            <a:off x="7302500" y="4778375"/>
            <a:ext cx="781050" cy="51911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00FF00"/>
                </a:solidFill>
                <a:effectLst>
                  <a:outerShdw blurRad="38100" dist="38100" dir="2700000" algn="tl">
                    <a:srgbClr val="000000"/>
                  </a:outerShdw>
                </a:effectLst>
                <a:latin typeface="Arial" charset="0"/>
              </a:rPr>
              <a:t>Na</a:t>
            </a:r>
            <a:r>
              <a:rPr lang="en-US" sz="2800" baseline="30000">
                <a:solidFill>
                  <a:srgbClr val="00FF00"/>
                </a:solidFill>
                <a:effectLst>
                  <a:outerShdw blurRad="38100" dist="38100" dir="2700000" algn="tl">
                    <a:srgbClr val="000000"/>
                  </a:outerShdw>
                </a:effectLst>
                <a:latin typeface="Arial" charset="0"/>
              </a:rPr>
              <a:t>+</a:t>
            </a:r>
            <a:endParaRPr lang="en-US" sz="2800" baseline="30000">
              <a:solidFill>
                <a:schemeClr val="accent1"/>
              </a:solidFill>
              <a:effectLst>
                <a:outerShdw blurRad="38100" dist="38100" dir="2700000" algn="tl">
                  <a:srgbClr val="000000"/>
                </a:outerShdw>
              </a:effectLst>
              <a:latin typeface="Arial" charset="0"/>
            </a:endParaRPr>
          </a:p>
        </p:txBody>
      </p:sp>
      <p:sp>
        <p:nvSpPr>
          <p:cNvPr id="95" name="Text Box 29"/>
          <p:cNvSpPr txBox="1">
            <a:spLocks noChangeArrowheads="1"/>
          </p:cNvSpPr>
          <p:nvPr/>
        </p:nvSpPr>
        <p:spPr bwMode="auto">
          <a:xfrm>
            <a:off x="4935538" y="5297488"/>
            <a:ext cx="561975" cy="519112"/>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99CCFF"/>
                </a:solidFill>
                <a:effectLst>
                  <a:outerShdw blurRad="38100" dist="38100" dir="2700000" algn="tl">
                    <a:srgbClr val="000000"/>
                  </a:outerShdw>
                </a:effectLst>
                <a:latin typeface="Arial" charset="0"/>
              </a:rPr>
              <a:t>K</a:t>
            </a:r>
            <a:r>
              <a:rPr lang="en-US" sz="2800" baseline="30000">
                <a:solidFill>
                  <a:srgbClr val="99CCFF"/>
                </a:solidFill>
                <a:effectLst>
                  <a:outerShdw blurRad="38100" dist="38100" dir="2700000" algn="tl">
                    <a:srgbClr val="000000"/>
                  </a:outerShdw>
                </a:effectLst>
                <a:latin typeface="Arial" charset="0"/>
              </a:rPr>
              <a:t>+</a:t>
            </a:r>
            <a:endParaRPr lang="en-US" sz="2800" baseline="30000">
              <a:solidFill>
                <a:schemeClr val="accent1"/>
              </a:solidFill>
              <a:effectLst>
                <a:outerShdw blurRad="38100" dist="38100" dir="2700000" algn="tl">
                  <a:srgbClr val="000000"/>
                </a:outerShdw>
              </a:effectLst>
              <a:latin typeface="Arial" charset="0"/>
            </a:endParaRPr>
          </a:p>
        </p:txBody>
      </p:sp>
      <p:sp>
        <p:nvSpPr>
          <p:cNvPr id="96" name="Text Box 30"/>
          <p:cNvSpPr txBox="1">
            <a:spLocks noChangeArrowheads="1"/>
          </p:cNvSpPr>
          <p:nvPr/>
        </p:nvSpPr>
        <p:spPr bwMode="auto">
          <a:xfrm>
            <a:off x="7253288" y="5213350"/>
            <a:ext cx="1870075" cy="396875"/>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000">
                <a:solidFill>
                  <a:srgbClr val="FFCC00"/>
                </a:solidFill>
                <a:effectLst>
                  <a:outerShdw blurRad="38100" dist="38100" dir="2700000" algn="tl">
                    <a:srgbClr val="000000"/>
                  </a:outerShdw>
                </a:effectLst>
                <a:latin typeface="Arial" charset="0"/>
              </a:rPr>
              <a:t>Na</a:t>
            </a:r>
            <a:r>
              <a:rPr lang="en-US" sz="2000" baseline="30000">
                <a:solidFill>
                  <a:srgbClr val="FFCC00"/>
                </a:solidFill>
                <a:effectLst>
                  <a:outerShdw blurRad="38100" dist="38100" dir="2700000" algn="tl">
                    <a:srgbClr val="000000"/>
                  </a:outerShdw>
                </a:effectLst>
                <a:latin typeface="Arial" charset="0"/>
              </a:rPr>
              <a:t>+ </a:t>
            </a:r>
            <a:r>
              <a:rPr lang="en-US" sz="2000">
                <a:solidFill>
                  <a:srgbClr val="FFCC00"/>
                </a:solidFill>
                <a:effectLst>
                  <a:outerShdw blurRad="38100" dist="38100" dir="2700000" algn="tl">
                    <a:srgbClr val="000000"/>
                  </a:outerShdw>
                </a:effectLst>
                <a:latin typeface="Arial" charset="0"/>
              </a:rPr>
              <a:t>K</a:t>
            </a:r>
            <a:r>
              <a:rPr lang="en-US" sz="2000" baseline="30000">
                <a:solidFill>
                  <a:srgbClr val="FFCC00"/>
                </a:solidFill>
                <a:effectLst>
                  <a:outerShdw blurRad="38100" dist="38100" dir="2700000" algn="tl">
                    <a:srgbClr val="000000"/>
                  </a:outerShdw>
                </a:effectLst>
                <a:latin typeface="Arial" charset="0"/>
              </a:rPr>
              <a:t>+ </a:t>
            </a:r>
            <a:r>
              <a:rPr lang="en-US" sz="2000">
                <a:solidFill>
                  <a:srgbClr val="FFCC00"/>
                </a:solidFill>
                <a:effectLst>
                  <a:outerShdw blurRad="38100" dist="38100" dir="2700000" algn="tl">
                    <a:srgbClr val="000000"/>
                  </a:outerShdw>
                </a:effectLst>
                <a:latin typeface="Arial" charset="0"/>
              </a:rPr>
              <a:t>ATPase</a:t>
            </a:r>
            <a:endParaRPr lang="en-US" baseline="30000">
              <a:solidFill>
                <a:srgbClr val="FFCC00"/>
              </a:solidFill>
              <a:effectLst>
                <a:outerShdw blurRad="38100" dist="38100" dir="2700000" algn="tl">
                  <a:srgbClr val="000000"/>
                </a:outerShdw>
              </a:effectLst>
              <a:latin typeface="Arial" charset="0"/>
            </a:endParaRPr>
          </a:p>
        </p:txBody>
      </p:sp>
      <p:grpSp>
        <p:nvGrpSpPr>
          <p:cNvPr id="97" name="Group 31"/>
          <p:cNvGrpSpPr>
            <a:grpSpLocks/>
          </p:cNvGrpSpPr>
          <p:nvPr/>
        </p:nvGrpSpPr>
        <p:grpSpPr bwMode="auto">
          <a:xfrm>
            <a:off x="333375" y="2306638"/>
            <a:ext cx="1395413" cy="2290762"/>
            <a:chOff x="210" y="1453"/>
            <a:chExt cx="879" cy="1443"/>
          </a:xfrm>
        </p:grpSpPr>
        <p:sp>
          <p:nvSpPr>
            <p:cNvPr id="36916" name="Line 32"/>
            <p:cNvSpPr>
              <a:spLocks noChangeShapeType="1"/>
            </p:cNvSpPr>
            <p:nvPr/>
          </p:nvSpPr>
          <p:spPr bwMode="auto">
            <a:xfrm>
              <a:off x="693" y="1453"/>
              <a:ext cx="0" cy="1204"/>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99" name="Text Box 33"/>
            <p:cNvSpPr txBox="1">
              <a:spLocks noChangeArrowheads="1"/>
            </p:cNvSpPr>
            <p:nvPr/>
          </p:nvSpPr>
          <p:spPr bwMode="auto">
            <a:xfrm>
              <a:off x="210" y="2569"/>
              <a:ext cx="879"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Na</a:t>
              </a:r>
              <a:r>
                <a:rPr lang="en-US" sz="2800" baseline="30000" dirty="0">
                  <a:solidFill>
                    <a:srgbClr val="FFFF00"/>
                  </a:solidFill>
                  <a:effectLst>
                    <a:outerShdw blurRad="38100" dist="38100" dir="2700000" algn="tl">
                      <a:srgbClr val="000000"/>
                    </a:outerShdw>
                  </a:effectLst>
                  <a:latin typeface="Arial" charset="0"/>
                </a:rPr>
                <a:t>+</a:t>
              </a:r>
              <a:r>
                <a:rPr lang="en-US" sz="2800" dirty="0">
                  <a:solidFill>
                    <a:srgbClr val="FFFF00"/>
                  </a:solidFill>
                  <a:effectLst>
                    <a:outerShdw blurRad="38100" dist="38100" dir="2700000" algn="tl">
                      <a:srgbClr val="000000"/>
                    </a:outerShdw>
                  </a:effectLst>
                  <a:latin typeface="Arial" charset="0"/>
                </a:rPr>
                <a:t>, Cl</a:t>
              </a:r>
              <a:r>
                <a:rPr lang="en-US" sz="2800" baseline="30000" dirty="0">
                  <a:solidFill>
                    <a:srgbClr val="FFFF00"/>
                  </a:solidFill>
                  <a:effectLst>
                    <a:outerShdw blurRad="38100" dist="38100" dir="2700000" algn="tl">
                      <a:srgbClr val="000000"/>
                    </a:outerShdw>
                  </a:effectLst>
                  <a:latin typeface="Arial" charset="0"/>
                </a:rPr>
                <a:t>-</a:t>
              </a:r>
            </a:p>
          </p:txBody>
        </p:sp>
      </p:grpSp>
      <p:sp>
        <p:nvSpPr>
          <p:cNvPr id="100" name="Text Box 34"/>
          <p:cNvSpPr txBox="1">
            <a:spLocks noChangeArrowheads="1"/>
          </p:cNvSpPr>
          <p:nvPr/>
        </p:nvSpPr>
        <p:spPr bwMode="auto">
          <a:xfrm>
            <a:off x="3859213" y="4740275"/>
            <a:ext cx="781050" cy="51911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00FF00"/>
                </a:solidFill>
                <a:effectLst>
                  <a:outerShdw blurRad="38100" dist="38100" dir="2700000" algn="tl">
                    <a:srgbClr val="000000"/>
                  </a:outerShdw>
                </a:effectLst>
                <a:latin typeface="Arial" charset="0"/>
              </a:rPr>
              <a:t>Na</a:t>
            </a:r>
            <a:r>
              <a:rPr lang="en-US" sz="2800" baseline="30000">
                <a:solidFill>
                  <a:srgbClr val="00FF00"/>
                </a:solidFill>
                <a:effectLst>
                  <a:outerShdw blurRad="38100" dist="38100" dir="2700000" algn="tl">
                    <a:srgbClr val="000000"/>
                  </a:outerShdw>
                </a:effectLst>
                <a:latin typeface="Arial" charset="0"/>
              </a:rPr>
              <a:t>+</a:t>
            </a:r>
            <a:endParaRPr lang="en-US" sz="2800" baseline="30000">
              <a:solidFill>
                <a:schemeClr val="accent1"/>
              </a:solidFill>
              <a:effectLst>
                <a:outerShdw blurRad="38100" dist="38100" dir="2700000" algn="tl">
                  <a:srgbClr val="000000"/>
                </a:outerShdw>
              </a:effectLst>
              <a:latin typeface="Arial" charset="0"/>
            </a:endParaRPr>
          </a:p>
        </p:txBody>
      </p:sp>
      <p:sp>
        <p:nvSpPr>
          <p:cNvPr id="101" name="Text Box 35"/>
          <p:cNvSpPr txBox="1">
            <a:spLocks noChangeArrowheads="1"/>
          </p:cNvSpPr>
          <p:nvPr/>
        </p:nvSpPr>
        <p:spPr bwMode="auto">
          <a:xfrm>
            <a:off x="3776663" y="5448300"/>
            <a:ext cx="615950" cy="522288"/>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Cl</a:t>
            </a:r>
            <a:r>
              <a:rPr lang="en-US" sz="3200" baseline="30000" dirty="0">
                <a:solidFill>
                  <a:srgbClr val="FFFF00"/>
                </a:solidFill>
                <a:effectLst>
                  <a:outerShdw blurRad="38100" dist="38100" dir="2700000" algn="tl">
                    <a:srgbClr val="000000"/>
                  </a:outerShdw>
                </a:effectLst>
                <a:latin typeface="Arial" charset="0"/>
              </a:rPr>
              <a:t>-</a:t>
            </a:r>
          </a:p>
        </p:txBody>
      </p:sp>
      <p:grpSp>
        <p:nvGrpSpPr>
          <p:cNvPr id="102" name="Group 36"/>
          <p:cNvGrpSpPr>
            <a:grpSpLocks/>
          </p:cNvGrpSpPr>
          <p:nvPr/>
        </p:nvGrpSpPr>
        <p:grpSpPr bwMode="auto">
          <a:xfrm>
            <a:off x="3690938" y="3008313"/>
            <a:ext cx="998537" cy="736600"/>
            <a:chOff x="2325" y="1895"/>
            <a:chExt cx="629" cy="464"/>
          </a:xfrm>
        </p:grpSpPr>
        <p:sp>
          <p:nvSpPr>
            <p:cNvPr id="103" name="Text Box 37"/>
            <p:cNvSpPr txBox="1">
              <a:spLocks noChangeArrowheads="1"/>
            </p:cNvSpPr>
            <p:nvPr/>
          </p:nvSpPr>
          <p:spPr bwMode="auto">
            <a:xfrm>
              <a:off x="2523" y="1895"/>
              <a:ext cx="290" cy="23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1800" dirty="0">
                  <a:solidFill>
                    <a:srgbClr val="FFFF00"/>
                  </a:solidFill>
                  <a:effectLst>
                    <a:outerShdw blurRad="38100" dist="38100" dir="2700000" algn="tl">
                      <a:srgbClr val="000000"/>
                    </a:outerShdw>
                  </a:effectLst>
                  <a:latin typeface="Arial" charset="0"/>
                </a:rPr>
                <a:t>Cl</a:t>
              </a:r>
              <a:r>
                <a:rPr lang="en-US" sz="2000" baseline="30000" dirty="0">
                  <a:solidFill>
                    <a:srgbClr val="FFFF00"/>
                  </a:solidFill>
                  <a:effectLst>
                    <a:outerShdw blurRad="38100" dist="38100" dir="2700000" algn="tl">
                      <a:srgbClr val="000000"/>
                    </a:outerShdw>
                  </a:effectLst>
                  <a:latin typeface="Arial" charset="0"/>
                </a:rPr>
                <a:t>-</a:t>
              </a:r>
            </a:p>
          </p:txBody>
        </p:sp>
        <p:sp>
          <p:nvSpPr>
            <p:cNvPr id="104" name="Text Box 38"/>
            <p:cNvSpPr txBox="1">
              <a:spLocks noChangeArrowheads="1"/>
            </p:cNvSpPr>
            <p:nvPr/>
          </p:nvSpPr>
          <p:spPr bwMode="auto">
            <a:xfrm>
              <a:off x="2664" y="2126"/>
              <a:ext cx="290" cy="23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1800" dirty="0">
                  <a:solidFill>
                    <a:srgbClr val="FFFF00"/>
                  </a:solidFill>
                  <a:effectLst>
                    <a:outerShdw blurRad="38100" dist="38100" dir="2700000" algn="tl">
                      <a:srgbClr val="000000"/>
                    </a:outerShdw>
                  </a:effectLst>
                  <a:latin typeface="Arial" charset="0"/>
                </a:rPr>
                <a:t>Cl</a:t>
              </a:r>
              <a:r>
                <a:rPr lang="en-US" sz="2000" baseline="30000" dirty="0">
                  <a:solidFill>
                    <a:srgbClr val="FFFF00"/>
                  </a:solidFill>
                  <a:effectLst>
                    <a:outerShdw blurRad="38100" dist="38100" dir="2700000" algn="tl">
                      <a:srgbClr val="000000"/>
                    </a:outerShdw>
                  </a:effectLst>
                  <a:latin typeface="Arial" charset="0"/>
                </a:rPr>
                <a:t>-</a:t>
              </a:r>
            </a:p>
          </p:txBody>
        </p:sp>
        <p:sp>
          <p:nvSpPr>
            <p:cNvPr id="105" name="Text Box 39"/>
            <p:cNvSpPr txBox="1">
              <a:spLocks noChangeArrowheads="1"/>
            </p:cNvSpPr>
            <p:nvPr/>
          </p:nvSpPr>
          <p:spPr bwMode="auto">
            <a:xfrm>
              <a:off x="2325" y="2087"/>
              <a:ext cx="290" cy="23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1800" dirty="0">
                  <a:solidFill>
                    <a:srgbClr val="FFFF00"/>
                  </a:solidFill>
                  <a:effectLst>
                    <a:outerShdw blurRad="38100" dist="38100" dir="2700000" algn="tl">
                      <a:srgbClr val="000000"/>
                    </a:outerShdw>
                  </a:effectLst>
                  <a:latin typeface="Arial" charset="0"/>
                </a:rPr>
                <a:t>Cl</a:t>
              </a:r>
              <a:r>
                <a:rPr lang="en-US" sz="2000" baseline="30000" dirty="0">
                  <a:solidFill>
                    <a:srgbClr val="FFFF00"/>
                  </a:solidFill>
                  <a:effectLst>
                    <a:outerShdw blurRad="38100" dist="38100" dir="2700000" algn="tl">
                      <a:srgbClr val="000000"/>
                    </a:outerShdw>
                  </a:effectLst>
                  <a:latin typeface="Arial" charset="0"/>
                </a:rPr>
                <a:t>-</a:t>
              </a:r>
              <a:endParaRPr lang="en-US" sz="3200" baseline="30000" dirty="0">
                <a:solidFill>
                  <a:srgbClr val="FFFF00"/>
                </a:solidFill>
                <a:effectLst>
                  <a:outerShdw blurRad="38100" dist="38100" dir="2700000" algn="tl">
                    <a:srgbClr val="000000"/>
                  </a:outerShdw>
                </a:effectLst>
                <a:latin typeface="Arial" charset="0"/>
              </a:endParaRPr>
            </a:p>
          </p:txBody>
        </p:sp>
      </p:grpSp>
      <p:sp>
        <p:nvSpPr>
          <p:cNvPr id="106" name="Line 40"/>
          <p:cNvSpPr>
            <a:spLocks noChangeShapeType="1"/>
          </p:cNvSpPr>
          <p:nvPr/>
        </p:nvSpPr>
        <p:spPr bwMode="auto">
          <a:xfrm>
            <a:off x="4003675" y="4102100"/>
            <a:ext cx="4572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ar-IQ"/>
          </a:p>
        </p:txBody>
      </p:sp>
      <p:grpSp>
        <p:nvGrpSpPr>
          <p:cNvPr id="107" name="Group 41"/>
          <p:cNvGrpSpPr>
            <a:grpSpLocks/>
          </p:cNvGrpSpPr>
          <p:nvPr/>
        </p:nvGrpSpPr>
        <p:grpSpPr bwMode="auto">
          <a:xfrm>
            <a:off x="158750" y="4597400"/>
            <a:ext cx="869950" cy="1497013"/>
            <a:chOff x="100" y="2896"/>
            <a:chExt cx="548" cy="943"/>
          </a:xfrm>
        </p:grpSpPr>
        <p:sp>
          <p:nvSpPr>
            <p:cNvPr id="36911" name="Line 42"/>
            <p:cNvSpPr>
              <a:spLocks noChangeShapeType="1"/>
            </p:cNvSpPr>
            <p:nvPr/>
          </p:nvSpPr>
          <p:spPr bwMode="auto">
            <a:xfrm flipV="1">
              <a:off x="100" y="2896"/>
              <a:ext cx="548" cy="703"/>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109" name="Text Box 43"/>
            <p:cNvSpPr txBox="1">
              <a:spLocks noChangeArrowheads="1"/>
            </p:cNvSpPr>
            <p:nvPr/>
          </p:nvSpPr>
          <p:spPr bwMode="auto">
            <a:xfrm>
              <a:off x="100" y="3512"/>
              <a:ext cx="428"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gut</a:t>
              </a:r>
            </a:p>
          </p:txBody>
        </p:sp>
      </p:grpSp>
      <p:grpSp>
        <p:nvGrpSpPr>
          <p:cNvPr id="110" name="Group 44"/>
          <p:cNvGrpSpPr>
            <a:grpSpLocks/>
          </p:cNvGrpSpPr>
          <p:nvPr/>
        </p:nvGrpSpPr>
        <p:grpSpPr bwMode="auto">
          <a:xfrm>
            <a:off x="1976438" y="4645025"/>
            <a:ext cx="1892300" cy="828675"/>
            <a:chOff x="1245" y="2926"/>
            <a:chExt cx="1192" cy="522"/>
          </a:xfrm>
        </p:grpSpPr>
        <p:grpSp>
          <p:nvGrpSpPr>
            <p:cNvPr id="36905" name="Group 45"/>
            <p:cNvGrpSpPr>
              <a:grpSpLocks/>
            </p:cNvGrpSpPr>
            <p:nvPr/>
          </p:nvGrpSpPr>
          <p:grpSpPr bwMode="auto">
            <a:xfrm>
              <a:off x="1245" y="2926"/>
              <a:ext cx="1192" cy="522"/>
              <a:chOff x="1245" y="2926"/>
              <a:chExt cx="1192" cy="522"/>
            </a:xfrm>
          </p:grpSpPr>
          <p:sp>
            <p:nvSpPr>
              <p:cNvPr id="36909" name="Line 46"/>
              <p:cNvSpPr>
                <a:spLocks noChangeShapeType="1"/>
              </p:cNvSpPr>
              <p:nvPr/>
            </p:nvSpPr>
            <p:spPr bwMode="auto">
              <a:xfrm rot="637532">
                <a:off x="1245" y="3361"/>
                <a:ext cx="1141" cy="87"/>
              </a:xfrm>
              <a:prstGeom prst="line">
                <a:avLst/>
              </a:prstGeom>
              <a:noFill/>
              <a:ln w="38100">
                <a:solidFill>
                  <a:srgbClr val="FF66CC"/>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36910" name="Line 47"/>
              <p:cNvSpPr>
                <a:spLocks noChangeShapeType="1"/>
              </p:cNvSpPr>
              <p:nvPr/>
            </p:nvSpPr>
            <p:spPr bwMode="auto">
              <a:xfrm rot="637532">
                <a:off x="1296" y="2926"/>
                <a:ext cx="1141" cy="87"/>
              </a:xfrm>
              <a:prstGeom prst="line">
                <a:avLst/>
              </a:prstGeom>
              <a:noFill/>
              <a:ln w="38100">
                <a:solidFill>
                  <a:srgbClr val="FF66CC"/>
                </a:solidFill>
                <a:prstDash val="sysDot"/>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grpSp>
        <p:grpSp>
          <p:nvGrpSpPr>
            <p:cNvPr id="36906" name="Group 48"/>
            <p:cNvGrpSpPr>
              <a:grpSpLocks/>
            </p:cNvGrpSpPr>
            <p:nvPr/>
          </p:nvGrpSpPr>
          <p:grpSpPr bwMode="auto">
            <a:xfrm>
              <a:off x="1552" y="2965"/>
              <a:ext cx="569" cy="446"/>
              <a:chOff x="1552" y="2965"/>
              <a:chExt cx="569" cy="446"/>
            </a:xfrm>
          </p:grpSpPr>
          <p:sp>
            <p:nvSpPr>
              <p:cNvPr id="36907" name="Oval 49"/>
              <p:cNvSpPr>
                <a:spLocks noChangeArrowheads="1"/>
              </p:cNvSpPr>
              <p:nvPr/>
            </p:nvSpPr>
            <p:spPr bwMode="auto">
              <a:xfrm rot="648618">
                <a:off x="1622" y="2965"/>
                <a:ext cx="438" cy="446"/>
              </a:xfrm>
              <a:prstGeom prst="ellipse">
                <a:avLst/>
              </a:prstGeom>
              <a:solidFill>
                <a:srgbClr val="FFFFFF"/>
              </a:solidFill>
              <a:ln w="38100">
                <a:solidFill>
                  <a:srgbClr val="FF66CC"/>
                </a:solidFill>
                <a:round/>
                <a:headEnd/>
                <a:tailEnd/>
              </a:ln>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endParaRPr lang="ar-IQ" altLang="ar-IQ" sz="2400">
                  <a:latin typeface="Times New Roman" pitchFamily="18" charset="0"/>
                  <a:ea typeface="Majalla UI"/>
                </a:endParaRPr>
              </a:p>
            </p:txBody>
          </p:sp>
          <p:sp>
            <p:nvSpPr>
              <p:cNvPr id="114" name="Text Box 50"/>
              <p:cNvSpPr txBox="1">
                <a:spLocks noChangeArrowheads="1"/>
              </p:cNvSpPr>
              <p:nvPr/>
            </p:nvSpPr>
            <p:spPr bwMode="auto">
              <a:xfrm>
                <a:off x="1552" y="3076"/>
                <a:ext cx="569" cy="23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1800" b="1" dirty="0">
                    <a:effectLst>
                      <a:outerShdw blurRad="38100" dist="38100" dir="2700000" algn="tl">
                        <a:srgbClr val="FFFFFF"/>
                      </a:outerShdw>
                    </a:effectLst>
                    <a:latin typeface="Arial" charset="0"/>
                  </a:rPr>
                  <a:t>carrier</a:t>
                </a:r>
                <a:endParaRPr lang="en-US" b="1" dirty="0">
                  <a:effectLst>
                    <a:outerShdw blurRad="38100" dist="38100" dir="2700000" algn="tl">
                      <a:srgbClr val="FFFFFF"/>
                    </a:outerShdw>
                  </a:effectLst>
                  <a:latin typeface="Arial" charset="0"/>
                </a:endParaRPr>
              </a:p>
            </p:txBody>
          </p:sp>
        </p:grpSp>
      </p:grpSp>
      <p:grpSp>
        <p:nvGrpSpPr>
          <p:cNvPr id="117" name="Group 51"/>
          <p:cNvGrpSpPr>
            <a:grpSpLocks/>
          </p:cNvGrpSpPr>
          <p:nvPr/>
        </p:nvGrpSpPr>
        <p:grpSpPr bwMode="auto">
          <a:xfrm>
            <a:off x="5334000" y="3009900"/>
            <a:ext cx="677863" cy="1038225"/>
            <a:chOff x="3360" y="1896"/>
            <a:chExt cx="427" cy="654"/>
          </a:xfrm>
        </p:grpSpPr>
        <p:sp>
          <p:nvSpPr>
            <p:cNvPr id="118" name="Text Box 52"/>
            <p:cNvSpPr txBox="1">
              <a:spLocks noChangeArrowheads="1"/>
            </p:cNvSpPr>
            <p:nvPr/>
          </p:nvSpPr>
          <p:spPr bwMode="auto">
            <a:xfrm>
              <a:off x="3360" y="1896"/>
              <a:ext cx="356" cy="231"/>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1800">
                  <a:solidFill>
                    <a:srgbClr val="00FF00"/>
                  </a:solidFill>
                  <a:effectLst>
                    <a:outerShdw blurRad="38100" dist="38100" dir="2700000" algn="tl">
                      <a:srgbClr val="000000"/>
                    </a:outerShdw>
                  </a:effectLst>
                  <a:latin typeface="Arial" charset="0"/>
                </a:rPr>
                <a:t>Na</a:t>
              </a:r>
              <a:r>
                <a:rPr lang="en-US" sz="1800" baseline="30000">
                  <a:solidFill>
                    <a:srgbClr val="00FF00"/>
                  </a:solidFill>
                  <a:effectLst>
                    <a:outerShdw blurRad="38100" dist="38100" dir="2700000" algn="tl">
                      <a:srgbClr val="000000"/>
                    </a:outerShdw>
                  </a:effectLst>
                  <a:latin typeface="Arial" charset="0"/>
                </a:rPr>
                <a:t>+</a:t>
              </a:r>
            </a:p>
          </p:txBody>
        </p:sp>
        <p:sp>
          <p:nvSpPr>
            <p:cNvPr id="119" name="Text Box 53"/>
            <p:cNvSpPr txBox="1">
              <a:spLocks noChangeArrowheads="1"/>
            </p:cNvSpPr>
            <p:nvPr/>
          </p:nvSpPr>
          <p:spPr bwMode="auto">
            <a:xfrm>
              <a:off x="3431" y="2319"/>
              <a:ext cx="356" cy="231"/>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1800">
                  <a:solidFill>
                    <a:srgbClr val="00FF00"/>
                  </a:solidFill>
                  <a:effectLst>
                    <a:outerShdw blurRad="38100" dist="38100" dir="2700000" algn="tl">
                      <a:srgbClr val="000000"/>
                    </a:outerShdw>
                  </a:effectLst>
                  <a:latin typeface="Arial" charset="0"/>
                </a:rPr>
                <a:t>Na</a:t>
              </a:r>
              <a:r>
                <a:rPr lang="en-US" sz="1800" baseline="30000">
                  <a:solidFill>
                    <a:srgbClr val="00FF00"/>
                  </a:solidFill>
                  <a:effectLst>
                    <a:outerShdw blurRad="38100" dist="38100" dir="2700000" algn="tl">
                      <a:srgbClr val="000000"/>
                    </a:outerShdw>
                  </a:effectLst>
                  <a:latin typeface="Arial" charset="0"/>
                </a:rPr>
                <a:t>+</a:t>
              </a:r>
            </a:p>
          </p:txBody>
        </p:sp>
        <p:sp>
          <p:nvSpPr>
            <p:cNvPr id="120" name="Text Box 54"/>
            <p:cNvSpPr txBox="1">
              <a:spLocks noChangeArrowheads="1"/>
            </p:cNvSpPr>
            <p:nvPr/>
          </p:nvSpPr>
          <p:spPr bwMode="auto">
            <a:xfrm>
              <a:off x="3360" y="2127"/>
              <a:ext cx="356" cy="231"/>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1800">
                  <a:solidFill>
                    <a:srgbClr val="00FF00"/>
                  </a:solidFill>
                  <a:effectLst>
                    <a:outerShdw blurRad="38100" dist="38100" dir="2700000" algn="tl">
                      <a:srgbClr val="000000"/>
                    </a:outerShdw>
                  </a:effectLst>
                  <a:latin typeface="Arial" charset="0"/>
                </a:rPr>
                <a:t>Na</a:t>
              </a:r>
              <a:r>
                <a:rPr lang="en-US" sz="1800" baseline="30000">
                  <a:solidFill>
                    <a:srgbClr val="00FF00"/>
                  </a:solidFill>
                  <a:effectLst>
                    <a:outerShdw blurRad="38100" dist="38100" dir="2700000" algn="tl">
                      <a:srgbClr val="000000"/>
                    </a:outerShdw>
                  </a:effectLst>
                  <a:latin typeface="Arial" charset="0"/>
                </a:rPr>
                <a:t>+</a:t>
              </a:r>
            </a:p>
          </p:txBody>
        </p:sp>
      </p:grpSp>
      <p:sp>
        <p:nvSpPr>
          <p:cNvPr id="127" name="Line 61"/>
          <p:cNvSpPr>
            <a:spLocks noChangeShapeType="1"/>
          </p:cNvSpPr>
          <p:nvPr/>
        </p:nvSpPr>
        <p:spPr bwMode="auto">
          <a:xfrm>
            <a:off x="4051300" y="1879600"/>
            <a:ext cx="33813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spAutoFit/>
          </a:bodyPr>
          <a:lstStyle/>
          <a:p>
            <a:endParaRPr lang="ar-IQ"/>
          </a:p>
        </p:txBody>
      </p:sp>
      <p:grpSp>
        <p:nvGrpSpPr>
          <p:cNvPr id="121" name="Group 55"/>
          <p:cNvGrpSpPr>
            <a:grpSpLocks/>
          </p:cNvGrpSpPr>
          <p:nvPr/>
        </p:nvGrpSpPr>
        <p:grpSpPr bwMode="auto">
          <a:xfrm>
            <a:off x="5446713" y="4884738"/>
            <a:ext cx="1892300" cy="828675"/>
            <a:chOff x="3431" y="3077"/>
            <a:chExt cx="1192" cy="522"/>
          </a:xfrm>
        </p:grpSpPr>
        <p:sp>
          <p:nvSpPr>
            <p:cNvPr id="36897" name="Oval 56"/>
            <p:cNvSpPr>
              <a:spLocks noChangeArrowheads="1"/>
            </p:cNvSpPr>
            <p:nvPr/>
          </p:nvSpPr>
          <p:spPr bwMode="auto">
            <a:xfrm>
              <a:off x="3808" y="3116"/>
              <a:ext cx="438" cy="446"/>
            </a:xfrm>
            <a:prstGeom prst="ellipse">
              <a:avLst/>
            </a:prstGeom>
            <a:solidFill>
              <a:srgbClr val="FFFFFF"/>
            </a:solidFill>
            <a:ln w="38100">
              <a:solidFill>
                <a:schemeClr val="accent1"/>
              </a:solidFill>
              <a:round/>
              <a:headEnd/>
              <a:tailEnd/>
            </a:ln>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endParaRPr lang="ar-IQ" altLang="ar-IQ" sz="2400">
                <a:latin typeface="Times New Roman" pitchFamily="18" charset="0"/>
                <a:ea typeface="Majalla UI"/>
              </a:endParaRPr>
            </a:p>
          </p:txBody>
        </p:sp>
        <p:grpSp>
          <p:nvGrpSpPr>
            <p:cNvPr id="36898" name="Group 57"/>
            <p:cNvGrpSpPr>
              <a:grpSpLocks/>
            </p:cNvGrpSpPr>
            <p:nvPr/>
          </p:nvGrpSpPr>
          <p:grpSpPr bwMode="auto">
            <a:xfrm>
              <a:off x="3431" y="3077"/>
              <a:ext cx="1192" cy="522"/>
              <a:chOff x="3431" y="3077"/>
              <a:chExt cx="1192" cy="522"/>
            </a:xfrm>
          </p:grpSpPr>
          <p:sp>
            <p:nvSpPr>
              <p:cNvPr id="36899" name="Line 58"/>
              <p:cNvSpPr>
                <a:spLocks noChangeShapeType="1"/>
              </p:cNvSpPr>
              <p:nvPr/>
            </p:nvSpPr>
            <p:spPr bwMode="auto">
              <a:xfrm>
                <a:off x="3431" y="3512"/>
                <a:ext cx="1141" cy="87"/>
              </a:xfrm>
              <a:prstGeom prst="line">
                <a:avLst/>
              </a:prstGeom>
              <a:noFill/>
              <a:ln w="38100">
                <a:solidFill>
                  <a:schemeClr val="accent1"/>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ar-IQ"/>
              </a:p>
            </p:txBody>
          </p:sp>
          <p:sp>
            <p:nvSpPr>
              <p:cNvPr id="36900" name="Line 59"/>
              <p:cNvSpPr>
                <a:spLocks noChangeShapeType="1"/>
              </p:cNvSpPr>
              <p:nvPr/>
            </p:nvSpPr>
            <p:spPr bwMode="auto">
              <a:xfrm>
                <a:off x="3482" y="3077"/>
                <a:ext cx="1141" cy="87"/>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126" name="Text Box 60"/>
              <p:cNvSpPr txBox="1">
                <a:spLocks noChangeArrowheads="1"/>
              </p:cNvSpPr>
              <p:nvPr/>
            </p:nvSpPr>
            <p:spPr bwMode="auto">
              <a:xfrm>
                <a:off x="3755" y="3196"/>
                <a:ext cx="557" cy="252"/>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000" b="1" dirty="0">
                    <a:effectLst>
                      <a:outerShdw blurRad="38100" dist="38100" dir="2700000" algn="tl">
                        <a:srgbClr val="FFFFFF"/>
                      </a:outerShdw>
                    </a:effectLst>
                    <a:latin typeface="Arial" charset="0"/>
                  </a:rPr>
                  <a:t>pump</a:t>
                </a:r>
                <a:endParaRPr lang="en-US" sz="2800" b="1" dirty="0">
                  <a:effectLst>
                    <a:outerShdw blurRad="38100" dist="38100" dir="2700000" algn="tl">
                      <a:srgbClr val="FFFFFF"/>
                    </a:outerShdw>
                  </a:effectLst>
                  <a:latin typeface="Arial" charset="0"/>
                </a:endParaRPr>
              </a:p>
            </p:txBody>
          </p:sp>
        </p:grpSp>
      </p:grpSp>
      <p:sp>
        <p:nvSpPr>
          <p:cNvPr id="128" name="Text Box 62"/>
          <p:cNvSpPr txBox="1">
            <a:spLocks noChangeArrowheads="1"/>
          </p:cNvSpPr>
          <p:nvPr/>
        </p:nvSpPr>
        <p:spPr bwMode="auto">
          <a:xfrm>
            <a:off x="5800725" y="3925888"/>
            <a:ext cx="481013" cy="701675"/>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4000">
                <a:solidFill>
                  <a:srgbClr val="00FF00"/>
                </a:solidFill>
                <a:effectLst>
                  <a:outerShdw blurRad="38100" dist="38100" dir="2700000" algn="tl">
                    <a:srgbClr val="000000"/>
                  </a:outerShdw>
                </a:effectLst>
                <a:latin typeface="Arial" charset="0"/>
              </a:rPr>
              <a:t>+</a:t>
            </a:r>
            <a:endParaRPr lang="en-US" sz="2800">
              <a:solidFill>
                <a:srgbClr val="FFFFFF"/>
              </a:solidFill>
              <a:effectLst>
                <a:outerShdw blurRad="38100" dist="38100" dir="2700000" algn="tl">
                  <a:srgbClr val="000000"/>
                </a:outerShdw>
              </a:effectLst>
              <a:latin typeface="Arial" charset="0"/>
            </a:endParaRPr>
          </a:p>
        </p:txBody>
      </p:sp>
      <p:sp>
        <p:nvSpPr>
          <p:cNvPr id="129" name="Line 63"/>
          <p:cNvSpPr>
            <a:spLocks noChangeShapeType="1"/>
          </p:cNvSpPr>
          <p:nvPr/>
        </p:nvSpPr>
        <p:spPr bwMode="auto">
          <a:xfrm flipV="1">
            <a:off x="4232275" y="2243138"/>
            <a:ext cx="0" cy="766762"/>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ar-IQ"/>
          </a:p>
        </p:txBody>
      </p:sp>
      <p:sp>
        <p:nvSpPr>
          <p:cNvPr id="130" name="Line 64"/>
          <p:cNvSpPr>
            <a:spLocks noChangeShapeType="1"/>
          </p:cNvSpPr>
          <p:nvPr/>
        </p:nvSpPr>
        <p:spPr bwMode="auto">
          <a:xfrm flipH="1" flipV="1">
            <a:off x="5402263" y="1879600"/>
            <a:ext cx="125412" cy="1039813"/>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ar-IQ"/>
          </a:p>
        </p:txBody>
      </p:sp>
      <p:sp>
        <p:nvSpPr>
          <p:cNvPr id="131" name="Line 65"/>
          <p:cNvSpPr>
            <a:spLocks noChangeShapeType="1"/>
          </p:cNvSpPr>
          <p:nvPr/>
        </p:nvSpPr>
        <p:spPr bwMode="auto">
          <a:xfrm>
            <a:off x="5294313" y="5795963"/>
            <a:ext cx="885825" cy="825500"/>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cxnSp>
        <p:nvCxnSpPr>
          <p:cNvPr id="139" name="رابط كسهم مستقيم 138"/>
          <p:cNvCxnSpPr/>
          <p:nvPr/>
        </p:nvCxnSpPr>
        <p:spPr>
          <a:xfrm>
            <a:off x="5446713" y="4597400"/>
            <a:ext cx="1806575" cy="700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1" name="رابط كسهم مستقيم 140"/>
          <p:cNvCxnSpPr/>
          <p:nvPr/>
        </p:nvCxnSpPr>
        <p:spPr>
          <a:xfrm>
            <a:off x="5216525" y="5213350"/>
            <a:ext cx="1628775" cy="603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2794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500" fill="hold"/>
                                        <p:tgtEl>
                                          <p:spTgt spid="75"/>
                                        </p:tgtEl>
                                        <p:attrNameLst>
                                          <p:attrName>ppt_w</p:attrName>
                                        </p:attrNameLst>
                                      </p:cBhvr>
                                      <p:tavLst>
                                        <p:tav tm="0">
                                          <p:val>
                                            <p:fltVal val="0"/>
                                          </p:val>
                                        </p:tav>
                                        <p:tav tm="100000">
                                          <p:val>
                                            <p:strVal val="#ppt_w"/>
                                          </p:val>
                                        </p:tav>
                                      </p:tavLst>
                                    </p:anim>
                                    <p:anim calcmode="lin" valueType="num">
                                      <p:cBhvr>
                                        <p:cTn id="14"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ppt_w</p:attrName>
                                        </p:attrNameLst>
                                      </p:cBhvr>
                                      <p:tavLst>
                                        <p:tav tm="0">
                                          <p:val>
                                            <p:fltVal val="0"/>
                                          </p:val>
                                        </p:tav>
                                        <p:tav tm="100000">
                                          <p:val>
                                            <p:strVal val="#ppt_w"/>
                                          </p:val>
                                        </p:tav>
                                      </p:tavLst>
                                    </p:anim>
                                    <p:anim calcmode="lin" valueType="num">
                                      <p:cBhvr>
                                        <p:cTn id="20" dur="500" fill="hold"/>
                                        <p:tgtEl>
                                          <p:spTgt spid="8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p:cTn id="37" dur="500" fill="hold"/>
                                        <p:tgtEl>
                                          <p:spTgt spid="90"/>
                                        </p:tgtEl>
                                        <p:attrNameLst>
                                          <p:attrName>ppt_w</p:attrName>
                                        </p:attrNameLst>
                                      </p:cBhvr>
                                      <p:tavLst>
                                        <p:tav tm="0">
                                          <p:val>
                                            <p:fltVal val="0"/>
                                          </p:val>
                                        </p:tav>
                                        <p:tav tm="100000">
                                          <p:val>
                                            <p:strVal val="#ppt_w"/>
                                          </p:val>
                                        </p:tav>
                                      </p:tavLst>
                                    </p:anim>
                                    <p:anim calcmode="lin" valueType="num">
                                      <p:cBhvr>
                                        <p:cTn id="38" dur="500" fill="hold"/>
                                        <p:tgtEl>
                                          <p:spTgt spid="9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p:cTn id="43" dur="500" fill="hold"/>
                                        <p:tgtEl>
                                          <p:spTgt spid="91"/>
                                        </p:tgtEl>
                                        <p:attrNameLst>
                                          <p:attrName>ppt_w</p:attrName>
                                        </p:attrNameLst>
                                      </p:cBhvr>
                                      <p:tavLst>
                                        <p:tav tm="0">
                                          <p:val>
                                            <p:fltVal val="0"/>
                                          </p:val>
                                        </p:tav>
                                        <p:tav tm="100000">
                                          <p:val>
                                            <p:strVal val="#ppt_w"/>
                                          </p:val>
                                        </p:tav>
                                      </p:tavLst>
                                    </p:anim>
                                    <p:anim calcmode="lin" valueType="num">
                                      <p:cBhvr>
                                        <p:cTn id="44" dur="500" fill="hold"/>
                                        <p:tgtEl>
                                          <p:spTgt spid="91"/>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p:cTn id="55" dur="500" fill="hold"/>
                                        <p:tgtEl>
                                          <p:spTgt spid="107"/>
                                        </p:tgtEl>
                                        <p:attrNameLst>
                                          <p:attrName>ppt_w</p:attrName>
                                        </p:attrNameLst>
                                      </p:cBhvr>
                                      <p:tavLst>
                                        <p:tav tm="0">
                                          <p:val>
                                            <p:fltVal val="0"/>
                                          </p:val>
                                        </p:tav>
                                        <p:tav tm="100000">
                                          <p:val>
                                            <p:strVal val="#ppt_w"/>
                                          </p:val>
                                        </p:tav>
                                      </p:tavLst>
                                    </p:anim>
                                    <p:anim calcmode="lin" valueType="num">
                                      <p:cBhvr>
                                        <p:cTn id="56" dur="500" fill="hold"/>
                                        <p:tgtEl>
                                          <p:spTgt spid="107"/>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00"/>
                                        </p:tgtEl>
                                        <p:attrNameLst>
                                          <p:attrName>style.visibility</p:attrName>
                                        </p:attrNameLst>
                                      </p:cBhvr>
                                      <p:to>
                                        <p:strVal val="visible"/>
                                      </p:to>
                                    </p:set>
                                    <p:anim calcmode="lin" valueType="num">
                                      <p:cBhvr>
                                        <p:cTn id="67" dur="500" fill="hold"/>
                                        <p:tgtEl>
                                          <p:spTgt spid="100"/>
                                        </p:tgtEl>
                                        <p:attrNameLst>
                                          <p:attrName>ppt_w</p:attrName>
                                        </p:attrNameLst>
                                      </p:cBhvr>
                                      <p:tavLst>
                                        <p:tav tm="0">
                                          <p:val>
                                            <p:fltVal val="0"/>
                                          </p:val>
                                        </p:tav>
                                        <p:tav tm="100000">
                                          <p:val>
                                            <p:strVal val="#ppt_w"/>
                                          </p:val>
                                        </p:tav>
                                      </p:tavLst>
                                    </p:anim>
                                    <p:anim calcmode="lin" valueType="num">
                                      <p:cBhvr>
                                        <p:cTn id="68" dur="500" fill="hold"/>
                                        <p:tgtEl>
                                          <p:spTgt spid="100"/>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nodeType="click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anim calcmode="lin" valueType="num">
                                      <p:cBhvr>
                                        <p:cTn id="85" dur="500" fill="hold"/>
                                        <p:tgtEl>
                                          <p:spTgt spid="96"/>
                                        </p:tgtEl>
                                        <p:attrNameLst>
                                          <p:attrName>ppt_w</p:attrName>
                                        </p:attrNameLst>
                                      </p:cBhvr>
                                      <p:tavLst>
                                        <p:tav tm="0">
                                          <p:val>
                                            <p:fltVal val="0"/>
                                          </p:val>
                                        </p:tav>
                                        <p:tav tm="100000">
                                          <p:val>
                                            <p:strVal val="#ppt_w"/>
                                          </p:val>
                                        </p:tav>
                                      </p:tavLst>
                                    </p:anim>
                                    <p:anim calcmode="lin" valueType="num">
                                      <p:cBhvr>
                                        <p:cTn id="86" dur="500" fill="hold"/>
                                        <p:tgtEl>
                                          <p:spTgt spid="96"/>
                                        </p:tgtEl>
                                        <p:attrNameLst>
                                          <p:attrName>ppt_h</p:attrName>
                                        </p:attrNameLst>
                                      </p:cBhvr>
                                      <p:tavLst>
                                        <p:tav tm="0">
                                          <p:val>
                                            <p:fltVal val="0"/>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fltVal val="0"/>
                                          </p:val>
                                        </p:tav>
                                        <p:tav tm="100000">
                                          <p:val>
                                            <p:strVal val="#ppt_w"/>
                                          </p:val>
                                        </p:tav>
                                      </p:tavLst>
                                    </p:anim>
                                    <p:anim calcmode="lin" valueType="num">
                                      <p:cBhvr>
                                        <p:cTn id="92" dur="500" fill="hold"/>
                                        <p:tgtEl>
                                          <p:spTgt spid="94"/>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95"/>
                                        </p:tgtEl>
                                        <p:attrNameLst>
                                          <p:attrName>style.visibility</p:attrName>
                                        </p:attrNameLst>
                                      </p:cBhvr>
                                      <p:to>
                                        <p:strVal val="visible"/>
                                      </p:to>
                                    </p:set>
                                    <p:anim calcmode="lin" valueType="num">
                                      <p:cBhvr>
                                        <p:cTn id="97" dur="500" fill="hold"/>
                                        <p:tgtEl>
                                          <p:spTgt spid="95"/>
                                        </p:tgtEl>
                                        <p:attrNameLst>
                                          <p:attrName>ppt_w</p:attrName>
                                        </p:attrNameLst>
                                      </p:cBhvr>
                                      <p:tavLst>
                                        <p:tav tm="0">
                                          <p:val>
                                            <p:fltVal val="0"/>
                                          </p:val>
                                        </p:tav>
                                        <p:tav tm="100000">
                                          <p:val>
                                            <p:strVal val="#ppt_w"/>
                                          </p:val>
                                        </p:tav>
                                      </p:tavLst>
                                    </p:anim>
                                    <p:anim calcmode="lin" valueType="num">
                                      <p:cBhvr>
                                        <p:cTn id="98" dur="500" fill="hold"/>
                                        <p:tgtEl>
                                          <p:spTgt spid="95"/>
                                        </p:tgtEl>
                                        <p:attrNameLst>
                                          <p:attrName>ppt_h</p:attrName>
                                        </p:attrNameLst>
                                      </p:cBhvr>
                                      <p:tavLst>
                                        <p:tav tm="0">
                                          <p:val>
                                            <p:fltVal val="0"/>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16" fill="hold" nodeType="click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500" fill="hold"/>
                                        <p:tgtEl>
                                          <p:spTgt spid="102"/>
                                        </p:tgtEl>
                                        <p:attrNameLst>
                                          <p:attrName>ppt_w</p:attrName>
                                        </p:attrNameLst>
                                      </p:cBhvr>
                                      <p:tavLst>
                                        <p:tav tm="0">
                                          <p:val>
                                            <p:fltVal val="0"/>
                                          </p:val>
                                        </p:tav>
                                        <p:tav tm="100000">
                                          <p:val>
                                            <p:strVal val="#ppt_w"/>
                                          </p:val>
                                        </p:tav>
                                      </p:tavLst>
                                    </p:anim>
                                    <p:anim calcmode="lin" valueType="num">
                                      <p:cBhvr>
                                        <p:cTn id="110" dur="500" fill="hold"/>
                                        <p:tgtEl>
                                          <p:spTgt spid="102"/>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106"/>
                                        </p:tgtEl>
                                        <p:attrNameLst>
                                          <p:attrName>style.visibility</p:attrName>
                                        </p:attrNameLst>
                                      </p:cBhvr>
                                      <p:to>
                                        <p:strVal val="visible"/>
                                      </p:to>
                                    </p:set>
                                    <p:anim calcmode="lin" valueType="num">
                                      <p:cBhvr>
                                        <p:cTn id="115" dur="500" fill="hold"/>
                                        <p:tgtEl>
                                          <p:spTgt spid="106"/>
                                        </p:tgtEl>
                                        <p:attrNameLst>
                                          <p:attrName>ppt_w</p:attrName>
                                        </p:attrNameLst>
                                      </p:cBhvr>
                                      <p:tavLst>
                                        <p:tav tm="0">
                                          <p:val>
                                            <p:fltVal val="0"/>
                                          </p:val>
                                        </p:tav>
                                        <p:tav tm="100000">
                                          <p:val>
                                            <p:strVal val="#ppt_w"/>
                                          </p:val>
                                        </p:tav>
                                      </p:tavLst>
                                    </p:anim>
                                    <p:anim calcmode="lin" valueType="num">
                                      <p:cBhvr>
                                        <p:cTn id="116" dur="500" fill="hold"/>
                                        <p:tgtEl>
                                          <p:spTgt spid="106"/>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127"/>
                                        </p:tgtEl>
                                        <p:attrNameLst>
                                          <p:attrName>style.visibility</p:attrName>
                                        </p:attrNameLst>
                                      </p:cBhvr>
                                      <p:to>
                                        <p:strVal val="visible"/>
                                      </p:to>
                                    </p:set>
                                    <p:anim calcmode="lin" valueType="num">
                                      <p:cBhvr>
                                        <p:cTn id="121" dur="500" fill="hold"/>
                                        <p:tgtEl>
                                          <p:spTgt spid="127"/>
                                        </p:tgtEl>
                                        <p:attrNameLst>
                                          <p:attrName>ppt_w</p:attrName>
                                        </p:attrNameLst>
                                      </p:cBhvr>
                                      <p:tavLst>
                                        <p:tav tm="0">
                                          <p:val>
                                            <p:fltVal val="0"/>
                                          </p:val>
                                        </p:tav>
                                        <p:tav tm="100000">
                                          <p:val>
                                            <p:strVal val="#ppt_w"/>
                                          </p:val>
                                        </p:tav>
                                      </p:tavLst>
                                    </p:anim>
                                    <p:anim calcmode="lin" valueType="num">
                                      <p:cBhvr>
                                        <p:cTn id="122" dur="500" fill="hold"/>
                                        <p:tgtEl>
                                          <p:spTgt spid="127"/>
                                        </p:tgtEl>
                                        <p:attrNameLst>
                                          <p:attrName>ppt_h</p:attrName>
                                        </p:attrNameLst>
                                      </p:cBhvr>
                                      <p:tavLst>
                                        <p:tav tm="0">
                                          <p:val>
                                            <p:fltVal val="0"/>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129"/>
                                        </p:tgtEl>
                                        <p:attrNameLst>
                                          <p:attrName>style.visibility</p:attrName>
                                        </p:attrNameLst>
                                      </p:cBhvr>
                                      <p:to>
                                        <p:strVal val="visible"/>
                                      </p:to>
                                    </p:set>
                                    <p:anim calcmode="lin" valueType="num">
                                      <p:cBhvr>
                                        <p:cTn id="127" dur="500" fill="hold"/>
                                        <p:tgtEl>
                                          <p:spTgt spid="129"/>
                                        </p:tgtEl>
                                        <p:attrNameLst>
                                          <p:attrName>ppt_w</p:attrName>
                                        </p:attrNameLst>
                                      </p:cBhvr>
                                      <p:tavLst>
                                        <p:tav tm="0">
                                          <p:val>
                                            <p:fltVal val="0"/>
                                          </p:val>
                                        </p:tav>
                                        <p:tav tm="100000">
                                          <p:val>
                                            <p:strVal val="#ppt_w"/>
                                          </p:val>
                                        </p:tav>
                                      </p:tavLst>
                                    </p:anim>
                                    <p:anim calcmode="lin" valueType="num">
                                      <p:cBhvr>
                                        <p:cTn id="128" dur="500" fill="hold"/>
                                        <p:tgtEl>
                                          <p:spTgt spid="129"/>
                                        </p:tgtEl>
                                        <p:attrNameLst>
                                          <p:attrName>ppt_h</p:attrName>
                                        </p:attrNameLst>
                                      </p:cBhvr>
                                      <p:tavLst>
                                        <p:tav tm="0">
                                          <p:val>
                                            <p:fltVal val="0"/>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16" fill="hold" nodeType="clickEffect">
                                  <p:stCondLst>
                                    <p:cond delay="0"/>
                                  </p:stCondLst>
                                  <p:childTnLst>
                                    <p:set>
                                      <p:cBhvr>
                                        <p:cTn id="132" dur="1" fill="hold">
                                          <p:stCondLst>
                                            <p:cond delay="0"/>
                                          </p:stCondLst>
                                        </p:cTn>
                                        <p:tgtEl>
                                          <p:spTgt spid="117"/>
                                        </p:tgtEl>
                                        <p:attrNameLst>
                                          <p:attrName>style.visibility</p:attrName>
                                        </p:attrNameLst>
                                      </p:cBhvr>
                                      <p:to>
                                        <p:strVal val="visible"/>
                                      </p:to>
                                    </p:set>
                                    <p:anim calcmode="lin" valueType="num">
                                      <p:cBhvr>
                                        <p:cTn id="133" dur="500" fill="hold"/>
                                        <p:tgtEl>
                                          <p:spTgt spid="117"/>
                                        </p:tgtEl>
                                        <p:attrNameLst>
                                          <p:attrName>ppt_w</p:attrName>
                                        </p:attrNameLst>
                                      </p:cBhvr>
                                      <p:tavLst>
                                        <p:tav tm="0">
                                          <p:val>
                                            <p:fltVal val="0"/>
                                          </p:val>
                                        </p:tav>
                                        <p:tav tm="100000">
                                          <p:val>
                                            <p:strVal val="#ppt_w"/>
                                          </p:val>
                                        </p:tav>
                                      </p:tavLst>
                                    </p:anim>
                                    <p:anim calcmode="lin" valueType="num">
                                      <p:cBhvr>
                                        <p:cTn id="134" dur="500" fill="hold"/>
                                        <p:tgtEl>
                                          <p:spTgt spid="117"/>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128"/>
                                        </p:tgtEl>
                                        <p:attrNameLst>
                                          <p:attrName>style.visibility</p:attrName>
                                        </p:attrNameLst>
                                      </p:cBhvr>
                                      <p:to>
                                        <p:strVal val="visible"/>
                                      </p:to>
                                    </p:set>
                                    <p:anim calcmode="lin" valueType="num">
                                      <p:cBhvr>
                                        <p:cTn id="139" dur="500" fill="hold"/>
                                        <p:tgtEl>
                                          <p:spTgt spid="128"/>
                                        </p:tgtEl>
                                        <p:attrNameLst>
                                          <p:attrName>ppt_w</p:attrName>
                                        </p:attrNameLst>
                                      </p:cBhvr>
                                      <p:tavLst>
                                        <p:tav tm="0">
                                          <p:val>
                                            <p:fltVal val="0"/>
                                          </p:val>
                                        </p:tav>
                                        <p:tav tm="100000">
                                          <p:val>
                                            <p:strVal val="#ppt_w"/>
                                          </p:val>
                                        </p:tav>
                                      </p:tavLst>
                                    </p:anim>
                                    <p:anim calcmode="lin" valueType="num">
                                      <p:cBhvr>
                                        <p:cTn id="140" dur="500" fill="hold"/>
                                        <p:tgtEl>
                                          <p:spTgt spid="128"/>
                                        </p:tgtEl>
                                        <p:attrNameLst>
                                          <p:attrName>ppt_h</p:attrName>
                                        </p:attrNameLst>
                                      </p:cBhvr>
                                      <p:tavLst>
                                        <p:tav tm="0">
                                          <p:val>
                                            <p:fltVal val="0"/>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130"/>
                                        </p:tgtEl>
                                        <p:attrNameLst>
                                          <p:attrName>style.visibility</p:attrName>
                                        </p:attrNameLst>
                                      </p:cBhvr>
                                      <p:to>
                                        <p:strVal val="visible"/>
                                      </p:to>
                                    </p:set>
                                    <p:anim calcmode="lin" valueType="num">
                                      <p:cBhvr>
                                        <p:cTn id="145" dur="500" fill="hold"/>
                                        <p:tgtEl>
                                          <p:spTgt spid="130"/>
                                        </p:tgtEl>
                                        <p:attrNameLst>
                                          <p:attrName>ppt_w</p:attrName>
                                        </p:attrNameLst>
                                      </p:cBhvr>
                                      <p:tavLst>
                                        <p:tav tm="0">
                                          <p:val>
                                            <p:fltVal val="0"/>
                                          </p:val>
                                        </p:tav>
                                        <p:tav tm="100000">
                                          <p:val>
                                            <p:strVal val="#ppt_w"/>
                                          </p:val>
                                        </p:tav>
                                      </p:tavLst>
                                    </p:anim>
                                    <p:anim calcmode="lin" valueType="num">
                                      <p:cBhvr>
                                        <p:cTn id="146" dur="500" fill="hold"/>
                                        <p:tgtEl>
                                          <p:spTgt spid="130"/>
                                        </p:tgtEl>
                                        <p:attrNameLst>
                                          <p:attrName>ppt_h</p:attrName>
                                        </p:attrNameLst>
                                      </p:cBhvr>
                                      <p:tavLst>
                                        <p:tav tm="0">
                                          <p:val>
                                            <p:fltVal val="0"/>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92"/>
                                        </p:tgtEl>
                                        <p:attrNameLst>
                                          <p:attrName>style.visibility</p:attrName>
                                        </p:attrNameLst>
                                      </p:cBhvr>
                                      <p:to>
                                        <p:strVal val="visible"/>
                                      </p:to>
                                    </p:set>
                                    <p:anim calcmode="lin" valueType="num">
                                      <p:cBhvr>
                                        <p:cTn id="151" dur="500" fill="hold"/>
                                        <p:tgtEl>
                                          <p:spTgt spid="92"/>
                                        </p:tgtEl>
                                        <p:attrNameLst>
                                          <p:attrName>ppt_w</p:attrName>
                                        </p:attrNameLst>
                                      </p:cBhvr>
                                      <p:tavLst>
                                        <p:tav tm="0">
                                          <p:val>
                                            <p:fltVal val="0"/>
                                          </p:val>
                                        </p:tav>
                                        <p:tav tm="100000">
                                          <p:val>
                                            <p:strVal val="#ppt_w"/>
                                          </p:val>
                                        </p:tav>
                                      </p:tavLst>
                                    </p:anim>
                                    <p:anim calcmode="lin" valueType="num">
                                      <p:cBhvr>
                                        <p:cTn id="152" dur="500" fill="hold"/>
                                        <p:tgtEl>
                                          <p:spTgt spid="92"/>
                                        </p:tgtEl>
                                        <p:attrNameLst>
                                          <p:attrName>ppt_h</p:attrName>
                                        </p:attrNameLst>
                                      </p:cBhvr>
                                      <p:tavLst>
                                        <p:tav tm="0">
                                          <p:val>
                                            <p:fltVal val="0"/>
                                          </p:val>
                                        </p:tav>
                                        <p:tav tm="100000">
                                          <p:val>
                                            <p:strVal val="#ppt_h"/>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93"/>
                                        </p:tgtEl>
                                        <p:attrNameLst>
                                          <p:attrName>style.visibility</p:attrName>
                                        </p:attrNameLst>
                                      </p:cBhvr>
                                      <p:to>
                                        <p:strVal val="visible"/>
                                      </p:to>
                                    </p:set>
                                    <p:anim calcmode="lin" valueType="num">
                                      <p:cBhvr>
                                        <p:cTn id="157" dur="500" fill="hold"/>
                                        <p:tgtEl>
                                          <p:spTgt spid="93"/>
                                        </p:tgtEl>
                                        <p:attrNameLst>
                                          <p:attrName>ppt_w</p:attrName>
                                        </p:attrNameLst>
                                      </p:cBhvr>
                                      <p:tavLst>
                                        <p:tav tm="0">
                                          <p:val>
                                            <p:fltVal val="0"/>
                                          </p:val>
                                        </p:tav>
                                        <p:tav tm="100000">
                                          <p:val>
                                            <p:strVal val="#ppt_w"/>
                                          </p:val>
                                        </p:tav>
                                      </p:tavLst>
                                    </p:anim>
                                    <p:anim calcmode="lin" valueType="num">
                                      <p:cBhvr>
                                        <p:cTn id="158" dur="500" fill="hold"/>
                                        <p:tgtEl>
                                          <p:spTgt spid="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utoUpdateAnimBg="0"/>
      <p:bldP spid="91" grpId="0" autoUpdateAnimBg="0"/>
      <p:bldP spid="92" grpId="0" autoUpdateAnimBg="0"/>
      <p:bldP spid="93" grpId="0" autoUpdateAnimBg="0"/>
      <p:bldP spid="94" grpId="0" autoUpdateAnimBg="0"/>
      <p:bldP spid="95" grpId="0" autoUpdateAnimBg="0"/>
      <p:bldP spid="96" grpId="0" autoUpdateAnimBg="0"/>
      <p:bldP spid="100" grpId="0" autoUpdateAnimBg="0"/>
      <p:bldP spid="101" grpId="0" autoUpdateAnimBg="0"/>
      <p:bldP spid="106" grpId="0" animBg="1"/>
      <p:bldP spid="127" grpId="0" animBg="1"/>
      <p:bldP spid="128" grpId="0" autoUpdateAnimBg="0"/>
      <p:bldP spid="129" grpId="0" animBg="1"/>
      <p:bldP spid="130" grpId="0" animBg="1"/>
      <p:bldP spid="13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6"/>
          <p:cNvSpPr>
            <a:spLocks noGrp="1" noChangeArrowheads="1"/>
          </p:cNvSpPr>
          <p:nvPr>
            <p:ph type="title"/>
          </p:nvPr>
        </p:nvSpPr>
        <p:spPr>
          <a:xfrm>
            <a:off x="317500" y="228600"/>
            <a:ext cx="8826500" cy="838200"/>
          </a:xfrm>
        </p:spPr>
        <p:txBody>
          <a:bodyPr>
            <a:normAutofit fontScale="90000"/>
          </a:bodyPr>
          <a:lstStyle/>
          <a:p>
            <a:pPr algn="ctr" eaLnBrk="1" hangingPunct="1">
              <a:defRPr/>
            </a:pPr>
            <a:r>
              <a:rPr lang="en-US" altLang="ar-IQ" sz="4400" b="1" dirty="0" smtClean="0">
                <a:solidFill>
                  <a:srgbClr val="FFFF00"/>
                </a:solidFill>
                <a:effectLst>
                  <a:outerShdw blurRad="38100" dist="38100" dir="2700000" algn="tl">
                    <a:srgbClr val="000000">
                      <a:alpha val="43137"/>
                    </a:srgbClr>
                  </a:outerShdw>
                </a:effectLst>
              </a:rPr>
              <a:t/>
            </a:r>
            <a:br>
              <a:rPr lang="en-US" altLang="ar-IQ" sz="4400" b="1" dirty="0" smtClean="0">
                <a:solidFill>
                  <a:srgbClr val="FFFF00"/>
                </a:solidFill>
                <a:effectLst>
                  <a:outerShdw blurRad="38100" dist="38100" dir="2700000" algn="tl">
                    <a:srgbClr val="000000">
                      <a:alpha val="43137"/>
                    </a:srgbClr>
                  </a:outerShdw>
                </a:effectLst>
              </a:rPr>
            </a:br>
            <a:r>
              <a:rPr lang="en-US" altLang="ar-IQ" sz="4400" b="1" dirty="0" smtClean="0">
                <a:solidFill>
                  <a:srgbClr val="FFFF00"/>
                </a:solidFill>
                <a:effectLst>
                  <a:outerShdw blurRad="38100" dist="38100" dir="2700000" algn="tl">
                    <a:srgbClr val="000000">
                      <a:alpha val="43137"/>
                    </a:srgbClr>
                  </a:outerShdw>
                </a:effectLst>
              </a:rPr>
              <a:t>Osmotic regulation by FW teleosts</a:t>
            </a:r>
          </a:p>
        </p:txBody>
      </p:sp>
      <p:sp>
        <p:nvSpPr>
          <p:cNvPr id="62467" name="Rectangle 3"/>
          <p:cNvSpPr>
            <a:spLocks noGrp="1" noChangeArrowheads="1"/>
          </p:cNvSpPr>
          <p:nvPr>
            <p:ph type="body" sz="half" idx="1"/>
          </p:nvPr>
        </p:nvSpPr>
        <p:spPr>
          <a:xfrm>
            <a:off x="381000" y="3276600"/>
            <a:ext cx="8229600" cy="3124200"/>
          </a:xfrm>
        </p:spPr>
        <p:txBody>
          <a:bodyPr>
            <a:normAutofit/>
          </a:bodyPr>
          <a:lstStyle/>
          <a:p>
            <a:pPr lvl="1" eaLnBrk="1" hangingPunct="1">
              <a:lnSpc>
                <a:spcPct val="90000"/>
              </a:lnSpc>
              <a:defRPr/>
            </a:pPr>
            <a:r>
              <a:rPr lang="en-US" sz="2600" dirty="0" smtClean="0">
                <a:solidFill>
                  <a:schemeClr val="bg1"/>
                </a:solidFill>
              </a:rPr>
              <a:t>Ionic conc. Approx. 1/3 of seawater</a:t>
            </a:r>
          </a:p>
          <a:p>
            <a:pPr lvl="1" eaLnBrk="1" hangingPunct="1">
              <a:lnSpc>
                <a:spcPct val="90000"/>
              </a:lnSpc>
              <a:defRPr/>
            </a:pPr>
            <a:r>
              <a:rPr lang="en-US" sz="2600" dirty="0" smtClean="0">
                <a:solidFill>
                  <a:schemeClr val="bg1"/>
                </a:solidFill>
              </a:rPr>
              <a:t>Don’t drink</a:t>
            </a:r>
          </a:p>
          <a:p>
            <a:pPr lvl="1" eaLnBrk="1" hangingPunct="1">
              <a:lnSpc>
                <a:spcPct val="90000"/>
              </a:lnSpc>
              <a:defRPr/>
            </a:pPr>
            <a:r>
              <a:rPr lang="en-US" sz="2600" b="1" dirty="0" smtClean="0">
                <a:solidFill>
                  <a:schemeClr val="bg2">
                    <a:lumMod val="75000"/>
                  </a:schemeClr>
                </a:solidFill>
              </a:rPr>
              <a:t>Chloride cells</a:t>
            </a:r>
            <a:r>
              <a:rPr lang="en-US" sz="2600" dirty="0" smtClean="0">
                <a:solidFill>
                  <a:schemeClr val="bg1"/>
                </a:solidFill>
              </a:rPr>
              <a:t> fewer, work in reverse </a:t>
            </a:r>
          </a:p>
          <a:p>
            <a:pPr lvl="1" eaLnBrk="1" hangingPunct="1">
              <a:lnSpc>
                <a:spcPct val="90000"/>
              </a:lnSpc>
              <a:defRPr/>
            </a:pPr>
            <a:r>
              <a:rPr lang="en-US" sz="2600" dirty="0" smtClean="0">
                <a:solidFill>
                  <a:schemeClr val="bg1"/>
                </a:solidFill>
              </a:rPr>
              <a:t>Kidneys eliminate excess water; ion loss</a:t>
            </a:r>
          </a:p>
          <a:p>
            <a:pPr lvl="1" eaLnBrk="1" hangingPunct="1">
              <a:lnSpc>
                <a:spcPct val="90000"/>
              </a:lnSpc>
              <a:defRPr/>
            </a:pPr>
            <a:r>
              <a:rPr lang="en-US" sz="2600" dirty="0" smtClean="0">
                <a:solidFill>
                  <a:schemeClr val="bg1"/>
                </a:solidFill>
              </a:rPr>
              <a:t>Ammonia &amp; bicarbonate ion exchange mechanisms</a:t>
            </a:r>
          </a:p>
          <a:p>
            <a:pPr lvl="1" eaLnBrk="1" hangingPunct="1">
              <a:lnSpc>
                <a:spcPct val="90000"/>
              </a:lnSpc>
              <a:defRPr/>
            </a:pPr>
            <a:endParaRPr lang="en-US" sz="2600" dirty="0" smtClean="0">
              <a:solidFill>
                <a:schemeClr val="bg1"/>
              </a:solidFill>
            </a:endParaRPr>
          </a:p>
          <a:p>
            <a:pPr eaLnBrk="1" hangingPunct="1">
              <a:lnSpc>
                <a:spcPct val="90000"/>
              </a:lnSpc>
              <a:buFont typeface="Wingdings" pitchFamily="2" charset="2"/>
              <a:buNone/>
              <a:defRPr/>
            </a:pPr>
            <a:r>
              <a:rPr lang="en-US" dirty="0" smtClean="0">
                <a:solidFill>
                  <a:schemeClr val="bg1"/>
                </a:solidFill>
              </a:rPr>
              <a:t>		</a:t>
            </a:r>
            <a:r>
              <a:rPr lang="en-US" b="1" dirty="0" smtClean="0">
                <a:solidFill>
                  <a:srgbClr val="FFFF00"/>
                </a:solidFill>
              </a:rPr>
              <a:t>advantages and disadvantages?</a:t>
            </a:r>
          </a:p>
        </p:txBody>
      </p:sp>
      <p:pic>
        <p:nvPicPr>
          <p:cNvPr id="37890" name="Picture 4" descr="RainbowTrou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2392064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381000"/>
            <a:ext cx="7772400" cy="762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2pPr>
            <a:lvl3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3pPr>
            <a:lvl4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4pPr>
            <a:lvl5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5pPr>
            <a:lvl6pPr marL="457200" algn="l" rtl="0" fontAlgn="base">
              <a:spcBef>
                <a:spcPct val="0"/>
              </a:spcBef>
              <a:spcAft>
                <a:spcPct val="0"/>
              </a:spcAft>
              <a:defRPr sz="50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50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50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5000">
                <a:solidFill>
                  <a:schemeClr val="tx2"/>
                </a:solidFill>
                <a:latin typeface="Calibri" charset="0"/>
                <a:ea typeface="ＭＳ Ｐゴシック" charset="-128"/>
                <a:cs typeface="ＭＳ Ｐゴシック" charset="-128"/>
              </a:defRPr>
            </a:lvl9pPr>
          </a:lstStyle>
          <a:p>
            <a:pPr eaLnBrk="1" hangingPunct="1">
              <a:defRPr/>
            </a:pPr>
            <a:r>
              <a:rPr lang="en-US" b="1" dirty="0" smtClean="0">
                <a:solidFill>
                  <a:srgbClr val="FFFF00"/>
                </a:solidFill>
                <a:effectLst>
                  <a:outerShdw blurRad="38100" dist="38100" dir="2700000" algn="tl">
                    <a:srgbClr val="000000">
                      <a:alpha val="43137"/>
                    </a:srgbClr>
                  </a:outerShdw>
                </a:effectLst>
              </a:rPr>
              <a:t>Freshwater teleosts</a:t>
            </a:r>
          </a:p>
        </p:txBody>
      </p:sp>
      <p:grpSp>
        <p:nvGrpSpPr>
          <p:cNvPr id="38915" name="Group 3"/>
          <p:cNvGrpSpPr>
            <a:grpSpLocks/>
          </p:cNvGrpSpPr>
          <p:nvPr/>
        </p:nvGrpSpPr>
        <p:grpSpPr bwMode="auto">
          <a:xfrm>
            <a:off x="1095375" y="1649413"/>
            <a:ext cx="7824788" cy="3684587"/>
            <a:chOff x="690" y="904"/>
            <a:chExt cx="4929" cy="2321"/>
          </a:xfrm>
        </p:grpSpPr>
        <p:grpSp>
          <p:nvGrpSpPr>
            <p:cNvPr id="38942" name="Group 4"/>
            <p:cNvGrpSpPr>
              <a:grpSpLocks/>
            </p:cNvGrpSpPr>
            <p:nvPr/>
          </p:nvGrpSpPr>
          <p:grpSpPr bwMode="auto">
            <a:xfrm>
              <a:off x="690" y="904"/>
              <a:ext cx="4929" cy="2321"/>
              <a:chOff x="690" y="904"/>
              <a:chExt cx="4929" cy="2321"/>
            </a:xfrm>
          </p:grpSpPr>
          <p:sp>
            <p:nvSpPr>
              <p:cNvPr id="38946" name="Freeform 5"/>
              <p:cNvSpPr>
                <a:spLocks/>
              </p:cNvSpPr>
              <p:nvPr/>
            </p:nvSpPr>
            <p:spPr bwMode="auto">
              <a:xfrm>
                <a:off x="690" y="1260"/>
                <a:ext cx="4929" cy="1965"/>
              </a:xfrm>
              <a:custGeom>
                <a:avLst/>
                <a:gdLst>
                  <a:gd name="T0" fmla="*/ 4837 w 4929"/>
                  <a:gd name="T1" fmla="*/ 384 h 1965"/>
                  <a:gd name="T2" fmla="*/ 4500 w 4929"/>
                  <a:gd name="T3" fmla="*/ 1185 h 1965"/>
                  <a:gd name="T4" fmla="*/ 4837 w 4929"/>
                  <a:gd name="T5" fmla="*/ 1965 h 1965"/>
                  <a:gd name="T6" fmla="*/ 3945 w 4929"/>
                  <a:gd name="T7" fmla="*/ 1440 h 1965"/>
                  <a:gd name="T8" fmla="*/ 2730 w 4929"/>
                  <a:gd name="T9" fmla="*/ 1890 h 1965"/>
                  <a:gd name="T10" fmla="*/ 1365 w 4929"/>
                  <a:gd name="T11" fmla="*/ 1710 h 1965"/>
                  <a:gd name="T12" fmla="*/ 318 w 4929"/>
                  <a:gd name="T13" fmla="*/ 1327 h 1965"/>
                  <a:gd name="T14" fmla="*/ 362 w 4929"/>
                  <a:gd name="T15" fmla="*/ 1199 h 1965"/>
                  <a:gd name="T16" fmla="*/ 1171 w 4929"/>
                  <a:gd name="T17" fmla="*/ 1402 h 1965"/>
                  <a:gd name="T18" fmla="*/ 223 w 4929"/>
                  <a:gd name="T19" fmla="*/ 1134 h 1965"/>
                  <a:gd name="T20" fmla="*/ 510 w 4929"/>
                  <a:gd name="T21" fmla="*/ 900 h 1965"/>
                  <a:gd name="T22" fmla="*/ 2400 w 4929"/>
                  <a:gd name="T23" fmla="*/ 0 h 1965"/>
                  <a:gd name="T24" fmla="*/ 3945 w 4929"/>
                  <a:gd name="T25" fmla="*/ 840 h 1965"/>
                  <a:gd name="T26" fmla="*/ 4837 w 4929"/>
                  <a:gd name="T27" fmla="*/ 384 h 19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29"/>
                  <a:gd name="T43" fmla="*/ 0 h 1965"/>
                  <a:gd name="T44" fmla="*/ 4929 w 4929"/>
                  <a:gd name="T45" fmla="*/ 1965 h 19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29" h="1965">
                    <a:moveTo>
                      <a:pt x="4837" y="384"/>
                    </a:moveTo>
                    <a:cubicBezTo>
                      <a:pt x="4710" y="1050"/>
                      <a:pt x="4500" y="922"/>
                      <a:pt x="4500" y="1185"/>
                    </a:cubicBezTo>
                    <a:cubicBezTo>
                      <a:pt x="4500" y="1448"/>
                      <a:pt x="4929" y="1923"/>
                      <a:pt x="4837" y="1965"/>
                    </a:cubicBezTo>
                    <a:cubicBezTo>
                      <a:pt x="4230" y="1890"/>
                      <a:pt x="4296" y="1500"/>
                      <a:pt x="3945" y="1440"/>
                    </a:cubicBezTo>
                    <a:cubicBezTo>
                      <a:pt x="3594" y="1428"/>
                      <a:pt x="3160" y="1845"/>
                      <a:pt x="2730" y="1890"/>
                    </a:cubicBezTo>
                    <a:cubicBezTo>
                      <a:pt x="2300" y="1935"/>
                      <a:pt x="1767" y="1804"/>
                      <a:pt x="1365" y="1710"/>
                    </a:cubicBezTo>
                    <a:cubicBezTo>
                      <a:pt x="963" y="1616"/>
                      <a:pt x="485" y="1412"/>
                      <a:pt x="318" y="1327"/>
                    </a:cubicBezTo>
                    <a:cubicBezTo>
                      <a:pt x="151" y="1242"/>
                      <a:pt x="0" y="1081"/>
                      <a:pt x="362" y="1199"/>
                    </a:cubicBezTo>
                    <a:cubicBezTo>
                      <a:pt x="725" y="1317"/>
                      <a:pt x="1194" y="1413"/>
                      <a:pt x="1171" y="1402"/>
                    </a:cubicBezTo>
                    <a:cubicBezTo>
                      <a:pt x="1199" y="1014"/>
                      <a:pt x="864" y="1375"/>
                      <a:pt x="223" y="1134"/>
                    </a:cubicBezTo>
                    <a:cubicBezTo>
                      <a:pt x="110" y="1023"/>
                      <a:pt x="147" y="1089"/>
                      <a:pt x="510" y="900"/>
                    </a:cubicBezTo>
                    <a:cubicBezTo>
                      <a:pt x="873" y="711"/>
                      <a:pt x="1828" y="10"/>
                      <a:pt x="2400" y="0"/>
                    </a:cubicBezTo>
                    <a:cubicBezTo>
                      <a:pt x="3210" y="15"/>
                      <a:pt x="3539" y="776"/>
                      <a:pt x="3945" y="840"/>
                    </a:cubicBezTo>
                    <a:cubicBezTo>
                      <a:pt x="4351" y="904"/>
                      <a:pt x="4500" y="270"/>
                      <a:pt x="4837" y="384"/>
                    </a:cubicBezTo>
                    <a:close/>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nvGrpSpPr>
              <p:cNvPr id="38947" name="Group 6"/>
              <p:cNvGrpSpPr>
                <a:grpSpLocks/>
              </p:cNvGrpSpPr>
              <p:nvPr/>
            </p:nvGrpSpPr>
            <p:grpSpPr bwMode="auto">
              <a:xfrm>
                <a:off x="2132" y="904"/>
                <a:ext cx="1443" cy="632"/>
                <a:chOff x="2132" y="904"/>
                <a:chExt cx="1443" cy="632"/>
              </a:xfrm>
            </p:grpSpPr>
            <p:sp>
              <p:nvSpPr>
                <p:cNvPr id="38949" name="Line 7"/>
                <p:cNvSpPr>
                  <a:spLocks noChangeShapeType="1"/>
                </p:cNvSpPr>
                <p:nvPr/>
              </p:nvSpPr>
              <p:spPr bwMode="auto">
                <a:xfrm rot="21097560" flipV="1">
                  <a:off x="2132" y="1045"/>
                  <a:ext cx="624" cy="4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8950" name="Line 8"/>
                <p:cNvSpPr>
                  <a:spLocks noChangeShapeType="1"/>
                </p:cNvSpPr>
                <p:nvPr/>
              </p:nvSpPr>
              <p:spPr bwMode="auto">
                <a:xfrm rot="21097560" flipV="1">
                  <a:off x="2347" y="904"/>
                  <a:ext cx="624" cy="53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8951" name="Line 9"/>
                <p:cNvSpPr>
                  <a:spLocks noChangeShapeType="1"/>
                </p:cNvSpPr>
                <p:nvPr/>
              </p:nvSpPr>
              <p:spPr bwMode="auto">
                <a:xfrm rot="21097560" flipV="1">
                  <a:off x="2577" y="908"/>
                  <a:ext cx="525" cy="42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8952" name="Line 10"/>
                <p:cNvSpPr>
                  <a:spLocks noChangeShapeType="1"/>
                </p:cNvSpPr>
                <p:nvPr/>
              </p:nvSpPr>
              <p:spPr bwMode="auto">
                <a:xfrm rot="21097560" flipV="1">
                  <a:off x="2876" y="955"/>
                  <a:ext cx="386" cy="29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8953" name="Line 11"/>
                <p:cNvSpPr>
                  <a:spLocks noChangeShapeType="1"/>
                </p:cNvSpPr>
                <p:nvPr/>
              </p:nvSpPr>
              <p:spPr bwMode="auto">
                <a:xfrm rot="21097560" flipV="1">
                  <a:off x="3103" y="1041"/>
                  <a:ext cx="253" cy="20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8954" name="Line 12"/>
                <p:cNvSpPr>
                  <a:spLocks noChangeShapeType="1"/>
                </p:cNvSpPr>
                <p:nvPr/>
              </p:nvSpPr>
              <p:spPr bwMode="auto">
                <a:xfrm rot="21362207" flipV="1">
                  <a:off x="3408" y="1220"/>
                  <a:ext cx="71" cy="76"/>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8955" name="Line 13"/>
                <p:cNvSpPr>
                  <a:spLocks noChangeShapeType="1"/>
                </p:cNvSpPr>
                <p:nvPr/>
              </p:nvSpPr>
              <p:spPr bwMode="auto">
                <a:xfrm rot="21097560" flipV="1">
                  <a:off x="3265" y="1148"/>
                  <a:ext cx="146" cy="11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38956" name="Line 14"/>
                <p:cNvSpPr>
                  <a:spLocks noChangeShapeType="1"/>
                </p:cNvSpPr>
                <p:nvPr/>
              </p:nvSpPr>
              <p:spPr bwMode="auto">
                <a:xfrm rot="19606772" flipV="1">
                  <a:off x="3504" y="1296"/>
                  <a:ext cx="71" cy="21"/>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grpSp>
          <p:sp>
            <p:nvSpPr>
              <p:cNvPr id="38948" name="Freeform 15"/>
              <p:cNvSpPr>
                <a:spLocks/>
              </p:cNvSpPr>
              <p:nvPr/>
            </p:nvSpPr>
            <p:spPr bwMode="auto">
              <a:xfrm rot="1376130">
                <a:off x="3541" y="1344"/>
                <a:ext cx="786" cy="366"/>
              </a:xfrm>
              <a:custGeom>
                <a:avLst/>
                <a:gdLst>
                  <a:gd name="T0" fmla="*/ 0 w 840"/>
                  <a:gd name="T1" fmla="*/ 146 h 395"/>
                  <a:gd name="T2" fmla="*/ 405 w 840"/>
                  <a:gd name="T3" fmla="*/ 28 h 395"/>
                  <a:gd name="T4" fmla="*/ 688 w 840"/>
                  <a:gd name="T5" fmla="*/ 314 h 395"/>
                  <a:gd name="T6" fmla="*/ 0 60000 65536"/>
                  <a:gd name="T7" fmla="*/ 0 60000 65536"/>
                  <a:gd name="T8" fmla="*/ 0 60000 65536"/>
                  <a:gd name="T9" fmla="*/ 0 w 840"/>
                  <a:gd name="T10" fmla="*/ 0 h 395"/>
                  <a:gd name="T11" fmla="*/ 840 w 840"/>
                  <a:gd name="T12" fmla="*/ 395 h 395"/>
                </a:gdLst>
                <a:ahLst/>
                <a:cxnLst>
                  <a:cxn ang="T6">
                    <a:pos x="T0" y="T1"/>
                  </a:cxn>
                  <a:cxn ang="T7">
                    <a:pos x="T2" y="T3"/>
                  </a:cxn>
                  <a:cxn ang="T8">
                    <a:pos x="T4" y="T5"/>
                  </a:cxn>
                </a:cxnLst>
                <a:rect l="T9" t="T10" r="T11" b="T12"/>
                <a:pathLst>
                  <a:path w="840" h="395">
                    <a:moveTo>
                      <a:pt x="0" y="185"/>
                    </a:moveTo>
                    <a:cubicBezTo>
                      <a:pt x="177" y="92"/>
                      <a:pt x="355" y="0"/>
                      <a:pt x="495" y="35"/>
                    </a:cubicBezTo>
                    <a:cubicBezTo>
                      <a:pt x="635" y="70"/>
                      <a:pt x="737" y="232"/>
                      <a:pt x="840" y="395"/>
                    </a:cubicBezTo>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grpSp>
          <p:nvGrpSpPr>
            <p:cNvPr id="38943" name="Group 16"/>
            <p:cNvGrpSpPr>
              <a:grpSpLocks/>
            </p:cNvGrpSpPr>
            <p:nvPr/>
          </p:nvGrpSpPr>
          <p:grpSpPr bwMode="auto">
            <a:xfrm>
              <a:off x="1410" y="1979"/>
              <a:ext cx="976" cy="858"/>
              <a:chOff x="1410" y="1979"/>
              <a:chExt cx="976" cy="858"/>
            </a:xfrm>
          </p:grpSpPr>
          <p:sp>
            <p:nvSpPr>
              <p:cNvPr id="38944" name="Oval 17"/>
              <p:cNvSpPr>
                <a:spLocks noChangeArrowheads="1"/>
              </p:cNvSpPr>
              <p:nvPr/>
            </p:nvSpPr>
            <p:spPr bwMode="auto">
              <a:xfrm>
                <a:off x="1410" y="2073"/>
                <a:ext cx="178" cy="171"/>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endParaRPr lang="ar-IQ" altLang="ar-IQ" sz="2400">
                  <a:latin typeface="Times New Roman" pitchFamily="18" charset="0"/>
                  <a:ea typeface="Majalla UI"/>
                </a:endParaRPr>
              </a:p>
            </p:txBody>
          </p:sp>
          <p:sp>
            <p:nvSpPr>
              <p:cNvPr id="38945" name="Freeform 18"/>
              <p:cNvSpPr>
                <a:spLocks/>
              </p:cNvSpPr>
              <p:nvPr/>
            </p:nvSpPr>
            <p:spPr bwMode="auto">
              <a:xfrm>
                <a:off x="1972" y="1979"/>
                <a:ext cx="414" cy="858"/>
              </a:xfrm>
              <a:custGeom>
                <a:avLst/>
                <a:gdLst>
                  <a:gd name="T0" fmla="*/ 108 w 340"/>
                  <a:gd name="T1" fmla="*/ 0 h 900"/>
                  <a:gd name="T2" fmla="*/ 595 w 340"/>
                  <a:gd name="T3" fmla="*/ 441 h 900"/>
                  <a:gd name="T4" fmla="*/ 0 w 340"/>
                  <a:gd name="T5" fmla="*/ 780 h 900"/>
                  <a:gd name="T6" fmla="*/ 0 60000 65536"/>
                  <a:gd name="T7" fmla="*/ 0 60000 65536"/>
                  <a:gd name="T8" fmla="*/ 0 60000 65536"/>
                  <a:gd name="T9" fmla="*/ 0 w 340"/>
                  <a:gd name="T10" fmla="*/ 0 h 900"/>
                  <a:gd name="T11" fmla="*/ 340 w 340"/>
                  <a:gd name="T12" fmla="*/ 900 h 900"/>
                </a:gdLst>
                <a:ahLst/>
                <a:cxnLst>
                  <a:cxn ang="T6">
                    <a:pos x="T0" y="T1"/>
                  </a:cxn>
                  <a:cxn ang="T7">
                    <a:pos x="T2" y="T3"/>
                  </a:cxn>
                  <a:cxn ang="T8">
                    <a:pos x="T4" y="T5"/>
                  </a:cxn>
                </a:cxnLst>
                <a:rect l="T9" t="T10" r="T11" b="T12"/>
                <a:pathLst>
                  <a:path w="340" h="900">
                    <a:moveTo>
                      <a:pt x="60" y="0"/>
                    </a:moveTo>
                    <a:cubicBezTo>
                      <a:pt x="200" y="180"/>
                      <a:pt x="340" y="360"/>
                      <a:pt x="330" y="510"/>
                    </a:cubicBezTo>
                    <a:cubicBezTo>
                      <a:pt x="320" y="660"/>
                      <a:pt x="160" y="780"/>
                      <a:pt x="0" y="900"/>
                    </a:cubicBezTo>
                  </a:path>
                </a:pathLst>
              </a:custGeom>
              <a:noFill/>
              <a:ln w="3810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ar-IQ"/>
              </a:p>
            </p:txBody>
          </p:sp>
        </p:grpSp>
      </p:grpSp>
      <p:grpSp>
        <p:nvGrpSpPr>
          <p:cNvPr id="19" name="Group 19"/>
          <p:cNvGrpSpPr>
            <a:grpSpLocks/>
          </p:cNvGrpSpPr>
          <p:nvPr/>
        </p:nvGrpSpPr>
        <p:grpSpPr bwMode="auto">
          <a:xfrm>
            <a:off x="6423025" y="587375"/>
            <a:ext cx="2489200" cy="519113"/>
            <a:chOff x="4046" y="745"/>
            <a:chExt cx="1568" cy="327"/>
          </a:xfrm>
        </p:grpSpPr>
        <p:sp>
          <p:nvSpPr>
            <p:cNvPr id="38940" name="Line 20"/>
            <p:cNvSpPr>
              <a:spLocks noChangeShapeType="1"/>
            </p:cNvSpPr>
            <p:nvPr/>
          </p:nvSpPr>
          <p:spPr bwMode="auto">
            <a:xfrm>
              <a:off x="4789" y="909"/>
              <a:ext cx="825" cy="0"/>
            </a:xfrm>
            <a:prstGeom prst="line">
              <a:avLst/>
            </a:prstGeom>
            <a:noFill/>
            <a:ln w="38100">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21" name="Text Box 21"/>
            <p:cNvSpPr txBox="1">
              <a:spLocks noChangeArrowheads="1"/>
            </p:cNvSpPr>
            <p:nvPr/>
          </p:nvSpPr>
          <p:spPr bwMode="auto">
            <a:xfrm>
              <a:off x="4046" y="745"/>
              <a:ext cx="702"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FFFFFF"/>
                  </a:solidFill>
                  <a:effectLst>
                    <a:outerShdw blurRad="38100" dist="38100" dir="2700000" algn="tl">
                      <a:srgbClr val="000000"/>
                    </a:outerShdw>
                  </a:effectLst>
                  <a:latin typeface="Arial" charset="0"/>
                </a:rPr>
                <a:t>active</a:t>
              </a:r>
              <a:endParaRPr lang="en-US" sz="3600">
                <a:solidFill>
                  <a:srgbClr val="FFFFFF"/>
                </a:solidFill>
                <a:effectLst>
                  <a:outerShdw blurRad="38100" dist="38100" dir="2700000" algn="tl">
                    <a:srgbClr val="000000"/>
                  </a:outerShdw>
                </a:effectLst>
              </a:endParaRPr>
            </a:p>
          </p:txBody>
        </p:sp>
      </p:grpSp>
      <p:grpSp>
        <p:nvGrpSpPr>
          <p:cNvPr id="22" name="Group 22"/>
          <p:cNvGrpSpPr>
            <a:grpSpLocks/>
          </p:cNvGrpSpPr>
          <p:nvPr/>
        </p:nvGrpSpPr>
        <p:grpSpPr bwMode="auto">
          <a:xfrm>
            <a:off x="6189663" y="1106488"/>
            <a:ext cx="2722562" cy="519112"/>
            <a:chOff x="3899" y="1072"/>
            <a:chExt cx="1715" cy="327"/>
          </a:xfrm>
        </p:grpSpPr>
        <p:sp>
          <p:nvSpPr>
            <p:cNvPr id="38938" name="Line 23"/>
            <p:cNvSpPr>
              <a:spLocks noChangeShapeType="1"/>
            </p:cNvSpPr>
            <p:nvPr/>
          </p:nvSpPr>
          <p:spPr bwMode="auto">
            <a:xfrm>
              <a:off x="4789" y="1236"/>
              <a:ext cx="825" cy="0"/>
            </a:xfrm>
            <a:prstGeom prst="line">
              <a:avLst/>
            </a:prstGeom>
            <a:noFill/>
            <a:ln w="38100">
              <a:solidFill>
                <a:srgbClr val="FFFF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24" name="Text Box 24"/>
            <p:cNvSpPr txBox="1">
              <a:spLocks noChangeArrowheads="1"/>
            </p:cNvSpPr>
            <p:nvPr/>
          </p:nvSpPr>
          <p:spPr bwMode="auto">
            <a:xfrm>
              <a:off x="3899" y="1072"/>
              <a:ext cx="877"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FFFFFF"/>
                  </a:solidFill>
                  <a:effectLst>
                    <a:outerShdw blurRad="38100" dist="38100" dir="2700000" algn="tl">
                      <a:srgbClr val="000000"/>
                    </a:outerShdw>
                  </a:effectLst>
                  <a:latin typeface="Arial" charset="0"/>
                </a:rPr>
                <a:t>passive</a:t>
              </a:r>
              <a:endParaRPr lang="en-US" sz="3600">
                <a:solidFill>
                  <a:srgbClr val="FFFFFF"/>
                </a:solidFill>
                <a:effectLst>
                  <a:outerShdw blurRad="38100" dist="38100" dir="2700000" algn="tl">
                    <a:srgbClr val="000000"/>
                  </a:outerShdw>
                </a:effectLst>
              </a:endParaRPr>
            </a:p>
          </p:txBody>
        </p:sp>
      </p:grpSp>
      <p:grpSp>
        <p:nvGrpSpPr>
          <p:cNvPr id="25" name="Group 25"/>
          <p:cNvGrpSpPr>
            <a:grpSpLocks/>
          </p:cNvGrpSpPr>
          <p:nvPr/>
        </p:nvGrpSpPr>
        <p:grpSpPr bwMode="auto">
          <a:xfrm>
            <a:off x="3725863" y="2538413"/>
            <a:ext cx="2217737" cy="1079500"/>
            <a:chOff x="2347" y="1599"/>
            <a:chExt cx="1397" cy="680"/>
          </a:xfrm>
        </p:grpSpPr>
        <p:sp>
          <p:nvSpPr>
            <p:cNvPr id="38936" name="Line 26"/>
            <p:cNvSpPr>
              <a:spLocks noChangeShapeType="1"/>
            </p:cNvSpPr>
            <p:nvPr/>
          </p:nvSpPr>
          <p:spPr bwMode="auto">
            <a:xfrm flipV="1">
              <a:off x="2347" y="1845"/>
              <a:ext cx="827" cy="434"/>
            </a:xfrm>
            <a:prstGeom prst="line">
              <a:avLst/>
            </a:prstGeom>
            <a:noFill/>
            <a:ln w="38100">
              <a:solidFill>
                <a:srgbClr val="99CCFF"/>
              </a:solidFill>
              <a:prstDash val="sysDot"/>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ar-IQ"/>
            </a:p>
          </p:txBody>
        </p:sp>
        <p:sp>
          <p:nvSpPr>
            <p:cNvPr id="27" name="Text Box 27"/>
            <p:cNvSpPr txBox="1">
              <a:spLocks noChangeArrowheads="1"/>
            </p:cNvSpPr>
            <p:nvPr/>
          </p:nvSpPr>
          <p:spPr bwMode="auto">
            <a:xfrm>
              <a:off x="3207" y="1599"/>
              <a:ext cx="537"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chemeClr val="bg1"/>
                  </a:solidFill>
                  <a:effectLst>
                    <a:outerShdw blurRad="38100" dist="38100" dir="2700000" algn="tl">
                      <a:srgbClr val="000000"/>
                    </a:outerShdw>
                  </a:effectLst>
                  <a:latin typeface="Arial" charset="0"/>
                </a:rPr>
                <a:t>H</a:t>
              </a:r>
              <a:r>
                <a:rPr lang="en-US" sz="2800" baseline="-25000" dirty="0">
                  <a:solidFill>
                    <a:schemeClr val="bg1"/>
                  </a:solidFill>
                  <a:effectLst>
                    <a:outerShdw blurRad="38100" dist="38100" dir="2700000" algn="tl">
                      <a:srgbClr val="000000"/>
                    </a:outerShdw>
                  </a:effectLst>
                  <a:latin typeface="Arial" charset="0"/>
                </a:rPr>
                <a:t>2</a:t>
              </a:r>
              <a:r>
                <a:rPr lang="en-US" sz="2800" dirty="0">
                  <a:solidFill>
                    <a:schemeClr val="bg1"/>
                  </a:solidFill>
                  <a:effectLst>
                    <a:outerShdw blurRad="38100" dist="38100" dir="2700000" algn="tl">
                      <a:srgbClr val="000000"/>
                    </a:outerShdw>
                  </a:effectLst>
                  <a:latin typeface="Arial" charset="0"/>
                </a:rPr>
                <a:t>O</a:t>
              </a:r>
            </a:p>
          </p:txBody>
        </p:sp>
      </p:grpSp>
      <p:grpSp>
        <p:nvGrpSpPr>
          <p:cNvPr id="28" name="Group 28"/>
          <p:cNvGrpSpPr>
            <a:grpSpLocks/>
          </p:cNvGrpSpPr>
          <p:nvPr/>
        </p:nvGrpSpPr>
        <p:grpSpPr bwMode="auto">
          <a:xfrm>
            <a:off x="3862388" y="3475038"/>
            <a:ext cx="2354262" cy="519112"/>
            <a:chOff x="2433" y="2189"/>
            <a:chExt cx="1483" cy="327"/>
          </a:xfrm>
        </p:grpSpPr>
        <p:sp>
          <p:nvSpPr>
            <p:cNvPr id="38934" name="Line 29"/>
            <p:cNvSpPr>
              <a:spLocks noChangeShapeType="1"/>
            </p:cNvSpPr>
            <p:nvPr/>
          </p:nvSpPr>
          <p:spPr bwMode="auto">
            <a:xfrm flipH="1" flipV="1">
              <a:off x="2433" y="2364"/>
              <a:ext cx="548" cy="0"/>
            </a:xfrm>
            <a:prstGeom prst="line">
              <a:avLst/>
            </a:prstGeom>
            <a:noFill/>
            <a:ln w="38100">
              <a:solidFill>
                <a:srgbClr val="00FF00"/>
              </a:solidFill>
              <a:prstDash val="sysDot"/>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ar-IQ"/>
            </a:p>
          </p:txBody>
        </p:sp>
        <p:sp>
          <p:nvSpPr>
            <p:cNvPr id="30" name="Text Box 30"/>
            <p:cNvSpPr txBox="1">
              <a:spLocks noChangeArrowheads="1"/>
            </p:cNvSpPr>
            <p:nvPr/>
          </p:nvSpPr>
          <p:spPr bwMode="auto">
            <a:xfrm>
              <a:off x="3037" y="2189"/>
              <a:ext cx="879"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00FF00"/>
                  </a:solidFill>
                  <a:effectLst>
                    <a:outerShdw blurRad="38100" dist="38100" dir="2700000" algn="tl">
                      <a:srgbClr val="000000"/>
                    </a:outerShdw>
                  </a:effectLst>
                  <a:latin typeface="Arial" charset="0"/>
                </a:rPr>
                <a:t>Na</a:t>
              </a:r>
              <a:r>
                <a:rPr lang="en-US" sz="2800" baseline="30000">
                  <a:solidFill>
                    <a:srgbClr val="00FF00"/>
                  </a:solidFill>
                  <a:effectLst>
                    <a:outerShdw blurRad="38100" dist="38100" dir="2700000" algn="tl">
                      <a:srgbClr val="000000"/>
                    </a:outerShdw>
                  </a:effectLst>
                  <a:latin typeface="Arial" charset="0"/>
                </a:rPr>
                <a:t>+</a:t>
              </a:r>
              <a:r>
                <a:rPr lang="en-US" sz="2800">
                  <a:solidFill>
                    <a:srgbClr val="00FF00"/>
                  </a:solidFill>
                  <a:effectLst>
                    <a:outerShdw blurRad="38100" dist="38100" dir="2700000" algn="tl">
                      <a:srgbClr val="000000"/>
                    </a:outerShdw>
                  </a:effectLst>
                  <a:latin typeface="Arial" charset="0"/>
                </a:rPr>
                <a:t>, Cl</a:t>
              </a:r>
              <a:r>
                <a:rPr lang="en-US" sz="2800" baseline="30000">
                  <a:solidFill>
                    <a:srgbClr val="00FF00"/>
                  </a:solidFill>
                  <a:effectLst>
                    <a:outerShdw blurRad="38100" dist="38100" dir="2700000" algn="tl">
                      <a:srgbClr val="000000"/>
                    </a:outerShdw>
                  </a:effectLst>
                  <a:latin typeface="Arial" charset="0"/>
                </a:rPr>
                <a:t>-</a:t>
              </a:r>
            </a:p>
          </p:txBody>
        </p:sp>
      </p:grpSp>
      <p:grpSp>
        <p:nvGrpSpPr>
          <p:cNvPr id="31" name="Group 31"/>
          <p:cNvGrpSpPr>
            <a:grpSpLocks/>
          </p:cNvGrpSpPr>
          <p:nvPr/>
        </p:nvGrpSpPr>
        <p:grpSpPr bwMode="auto">
          <a:xfrm>
            <a:off x="3725863" y="4503738"/>
            <a:ext cx="1508125" cy="1535112"/>
            <a:chOff x="2347" y="2837"/>
            <a:chExt cx="950" cy="967"/>
          </a:xfrm>
        </p:grpSpPr>
        <p:sp>
          <p:nvSpPr>
            <p:cNvPr id="38932" name="Line 32"/>
            <p:cNvSpPr>
              <a:spLocks noChangeShapeType="1"/>
            </p:cNvSpPr>
            <p:nvPr/>
          </p:nvSpPr>
          <p:spPr bwMode="auto">
            <a:xfrm>
              <a:off x="2347" y="2837"/>
              <a:ext cx="409" cy="58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ar-IQ"/>
            </a:p>
          </p:txBody>
        </p:sp>
        <p:sp>
          <p:nvSpPr>
            <p:cNvPr id="33" name="Text Box 33"/>
            <p:cNvSpPr txBox="1">
              <a:spLocks noChangeArrowheads="1"/>
            </p:cNvSpPr>
            <p:nvPr/>
          </p:nvSpPr>
          <p:spPr bwMode="auto">
            <a:xfrm>
              <a:off x="2418" y="3477"/>
              <a:ext cx="879"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Na</a:t>
              </a:r>
              <a:r>
                <a:rPr lang="en-US" sz="2800" baseline="30000" dirty="0">
                  <a:solidFill>
                    <a:srgbClr val="FFFF00"/>
                  </a:solidFill>
                  <a:effectLst>
                    <a:outerShdw blurRad="38100" dist="38100" dir="2700000" algn="tl">
                      <a:srgbClr val="000000"/>
                    </a:outerShdw>
                  </a:effectLst>
                  <a:latin typeface="Arial" charset="0"/>
                </a:rPr>
                <a:t>+</a:t>
              </a:r>
              <a:r>
                <a:rPr lang="en-US" sz="2800" dirty="0">
                  <a:solidFill>
                    <a:srgbClr val="FFFF00"/>
                  </a:solidFill>
                  <a:effectLst>
                    <a:outerShdw blurRad="38100" dist="38100" dir="2700000" algn="tl">
                      <a:srgbClr val="000000"/>
                    </a:outerShdw>
                  </a:effectLst>
                  <a:latin typeface="Arial" charset="0"/>
                </a:rPr>
                <a:t>, Cl</a:t>
              </a:r>
              <a:r>
                <a:rPr lang="en-US" sz="2800" baseline="30000" dirty="0">
                  <a:solidFill>
                    <a:srgbClr val="FFFF00"/>
                  </a:solidFill>
                  <a:effectLst>
                    <a:outerShdw blurRad="38100" dist="38100" dir="2700000" algn="tl">
                      <a:srgbClr val="000000"/>
                    </a:outerShdw>
                  </a:effectLst>
                  <a:latin typeface="Arial" charset="0"/>
                </a:rPr>
                <a:t>-</a:t>
              </a:r>
            </a:p>
          </p:txBody>
        </p:sp>
      </p:grpSp>
      <p:grpSp>
        <p:nvGrpSpPr>
          <p:cNvPr id="34" name="Group 34"/>
          <p:cNvGrpSpPr>
            <a:grpSpLocks/>
          </p:cNvGrpSpPr>
          <p:nvPr/>
        </p:nvGrpSpPr>
        <p:grpSpPr bwMode="auto">
          <a:xfrm>
            <a:off x="141288" y="2759075"/>
            <a:ext cx="1096962" cy="1517650"/>
            <a:chOff x="104" y="1603"/>
            <a:chExt cx="691" cy="956"/>
          </a:xfrm>
        </p:grpSpPr>
        <p:sp>
          <p:nvSpPr>
            <p:cNvPr id="38927" name="Line 35"/>
            <p:cNvSpPr>
              <a:spLocks noChangeShapeType="1"/>
            </p:cNvSpPr>
            <p:nvPr/>
          </p:nvSpPr>
          <p:spPr bwMode="auto">
            <a:xfrm>
              <a:off x="105" y="2364"/>
              <a:ext cx="690" cy="0"/>
            </a:xfrm>
            <a:prstGeom prst="line">
              <a:avLst/>
            </a:prstGeom>
            <a:noFill/>
            <a:ln w="38100">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36" name="Text Box 36"/>
            <p:cNvSpPr txBox="1">
              <a:spLocks noChangeArrowheads="1"/>
            </p:cNvSpPr>
            <p:nvPr/>
          </p:nvSpPr>
          <p:spPr bwMode="auto">
            <a:xfrm>
              <a:off x="104" y="1603"/>
              <a:ext cx="608" cy="598"/>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chemeClr val="bg1"/>
                  </a:solidFill>
                  <a:effectLst>
                    <a:outerShdw blurRad="38100" dist="38100" dir="2700000" algn="tl">
                      <a:srgbClr val="000000"/>
                    </a:outerShdw>
                  </a:effectLst>
                  <a:latin typeface="Arial" charset="0"/>
                </a:rPr>
                <a:t>don’t</a:t>
              </a:r>
            </a:p>
            <a:p>
              <a:pPr algn="ctr" eaLnBrk="0" hangingPunct="0">
                <a:lnSpc>
                  <a:spcPct val="40000"/>
                </a:lnSpc>
                <a:spcBef>
                  <a:spcPct val="50000"/>
                </a:spcBef>
                <a:defRPr/>
              </a:pPr>
              <a:r>
                <a:rPr lang="en-US" sz="2800" dirty="0">
                  <a:solidFill>
                    <a:schemeClr val="bg1"/>
                  </a:solidFill>
                  <a:effectLst>
                    <a:outerShdw blurRad="38100" dist="38100" dir="2700000" algn="tl">
                      <a:srgbClr val="000000"/>
                    </a:outerShdw>
                  </a:effectLst>
                  <a:latin typeface="Arial" charset="0"/>
                </a:rPr>
                <a:t>drink</a:t>
              </a:r>
            </a:p>
          </p:txBody>
        </p:sp>
        <p:grpSp>
          <p:nvGrpSpPr>
            <p:cNvPr id="38929" name="Group 37"/>
            <p:cNvGrpSpPr>
              <a:grpSpLocks/>
            </p:cNvGrpSpPr>
            <p:nvPr/>
          </p:nvGrpSpPr>
          <p:grpSpPr bwMode="auto">
            <a:xfrm>
              <a:off x="240" y="2196"/>
              <a:ext cx="345" cy="363"/>
              <a:chOff x="240" y="2208"/>
              <a:chExt cx="345" cy="363"/>
            </a:xfrm>
          </p:grpSpPr>
          <p:sp>
            <p:nvSpPr>
              <p:cNvPr id="38930" name="Oval 38"/>
              <p:cNvSpPr>
                <a:spLocks noChangeArrowheads="1"/>
              </p:cNvSpPr>
              <p:nvPr/>
            </p:nvSpPr>
            <p:spPr bwMode="auto">
              <a:xfrm>
                <a:off x="240" y="2208"/>
                <a:ext cx="345" cy="363"/>
              </a:xfrm>
              <a:prstGeom prst="ellipse">
                <a:avLst/>
              </a:prstGeom>
              <a:noFill/>
              <a:ln w="381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25146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9718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34290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886200" indent="-22860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endParaRPr lang="ar-IQ" altLang="ar-IQ" sz="2400">
                  <a:latin typeface="Times New Roman" pitchFamily="18" charset="0"/>
                  <a:ea typeface="Majalla UI"/>
                </a:endParaRPr>
              </a:p>
            </p:txBody>
          </p:sp>
          <p:sp>
            <p:nvSpPr>
              <p:cNvPr id="38931" name="Line 39"/>
              <p:cNvSpPr>
                <a:spLocks noChangeShapeType="1"/>
              </p:cNvSpPr>
              <p:nvPr/>
            </p:nvSpPr>
            <p:spPr bwMode="auto">
              <a:xfrm rot="21393732" flipV="1">
                <a:off x="324" y="2208"/>
                <a:ext cx="173" cy="363"/>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nchor="ctr">
                <a:spAutoFit/>
              </a:bodyPr>
              <a:lstStyle/>
              <a:p>
                <a:endParaRPr lang="ar-IQ"/>
              </a:p>
            </p:txBody>
          </p:sp>
        </p:grpSp>
      </p:grpSp>
      <p:grpSp>
        <p:nvGrpSpPr>
          <p:cNvPr id="40" name="Group 40"/>
          <p:cNvGrpSpPr>
            <a:grpSpLocks/>
          </p:cNvGrpSpPr>
          <p:nvPr/>
        </p:nvGrpSpPr>
        <p:grpSpPr bwMode="auto">
          <a:xfrm>
            <a:off x="5943600" y="5024438"/>
            <a:ext cx="1055688" cy="1039812"/>
            <a:chOff x="3744" y="3165"/>
            <a:chExt cx="665" cy="655"/>
          </a:xfrm>
        </p:grpSpPr>
        <p:sp>
          <p:nvSpPr>
            <p:cNvPr id="38925" name="Line 41"/>
            <p:cNvSpPr>
              <a:spLocks noChangeShapeType="1"/>
            </p:cNvSpPr>
            <p:nvPr/>
          </p:nvSpPr>
          <p:spPr bwMode="auto">
            <a:xfrm>
              <a:off x="3833" y="3165"/>
              <a:ext cx="245" cy="328"/>
            </a:xfrm>
            <a:prstGeom prst="line">
              <a:avLst/>
            </a:prstGeom>
            <a:noFill/>
            <a:ln w="38100">
              <a:solidFill>
                <a:srgbClr val="99CCFF"/>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ar-IQ"/>
            </a:p>
          </p:txBody>
        </p:sp>
        <p:sp>
          <p:nvSpPr>
            <p:cNvPr id="42" name="Text Box 42"/>
            <p:cNvSpPr txBox="1">
              <a:spLocks noChangeArrowheads="1"/>
            </p:cNvSpPr>
            <p:nvPr/>
          </p:nvSpPr>
          <p:spPr bwMode="auto">
            <a:xfrm>
              <a:off x="3744" y="3493"/>
              <a:ext cx="665"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chemeClr val="bg1"/>
                  </a:solidFill>
                  <a:effectLst>
                    <a:outerShdw blurRad="38100" dist="38100" dir="2700000" algn="tl">
                      <a:srgbClr val="000000"/>
                    </a:outerShdw>
                  </a:effectLst>
                  <a:latin typeface="Arial" charset="0"/>
                </a:rPr>
                <a:t>water</a:t>
              </a:r>
            </a:p>
          </p:txBody>
        </p:sp>
      </p:grpSp>
      <p:sp>
        <p:nvSpPr>
          <p:cNvPr id="43" name="Text Box 43"/>
          <p:cNvSpPr txBox="1">
            <a:spLocks noChangeArrowheads="1"/>
          </p:cNvSpPr>
          <p:nvPr/>
        </p:nvSpPr>
        <p:spPr bwMode="auto">
          <a:xfrm>
            <a:off x="5848350" y="6038850"/>
            <a:ext cx="1392238" cy="51911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chemeClr val="bg1"/>
                </a:solidFill>
                <a:effectLst>
                  <a:outerShdw blurRad="38100" dist="38100" dir="2700000" algn="tl">
                    <a:srgbClr val="000000"/>
                  </a:outerShdw>
                </a:effectLst>
                <a:latin typeface="Arial" charset="0"/>
              </a:rPr>
              <a:t>kidneys</a:t>
            </a:r>
          </a:p>
        </p:txBody>
      </p:sp>
      <p:sp>
        <p:nvSpPr>
          <p:cNvPr id="44" name="Text Box 44"/>
          <p:cNvSpPr txBox="1">
            <a:spLocks noChangeArrowheads="1"/>
          </p:cNvSpPr>
          <p:nvPr/>
        </p:nvSpPr>
        <p:spPr bwMode="auto">
          <a:xfrm>
            <a:off x="1946275" y="5916613"/>
            <a:ext cx="3746500" cy="763587"/>
          </a:xfrm>
          <a:prstGeom prst="rect">
            <a:avLst/>
          </a:prstGeom>
          <a:noFill/>
          <a:ln w="38100">
            <a:noFill/>
            <a:miter lim="800000"/>
            <a:headEnd/>
            <a:tailEnd/>
          </a:ln>
          <a:effectLst/>
        </p:spPr>
        <p:txBody>
          <a:bodyPr wrap="none" anchor="ctr">
            <a:spAutoFit/>
          </a:bodyPr>
          <a:lstStyle/>
          <a:p>
            <a:pPr algn="ctr" eaLnBrk="0" hangingPunct="0">
              <a:lnSpc>
                <a:spcPct val="90000"/>
              </a:lnSpc>
              <a:spcBef>
                <a:spcPct val="50000"/>
              </a:spcBef>
              <a:defRPr/>
            </a:pPr>
            <a:r>
              <a:rPr lang="en-US" dirty="0">
                <a:solidFill>
                  <a:schemeClr val="bg1"/>
                </a:solidFill>
                <a:effectLst>
                  <a:outerShdw blurRad="38100" dist="38100" dir="2700000" algn="tl">
                    <a:srgbClr val="000000"/>
                  </a:outerShdw>
                </a:effectLst>
                <a:latin typeface="Arial" charset="0"/>
              </a:rPr>
              <a:t>Ion exchange</a:t>
            </a:r>
          </a:p>
          <a:p>
            <a:pPr algn="ctr" eaLnBrk="0" hangingPunct="0">
              <a:lnSpc>
                <a:spcPct val="30000"/>
              </a:lnSpc>
              <a:spcBef>
                <a:spcPct val="50000"/>
              </a:spcBef>
              <a:defRPr/>
            </a:pPr>
            <a:r>
              <a:rPr lang="en-US" dirty="0">
                <a:solidFill>
                  <a:schemeClr val="bg1"/>
                </a:solidFill>
                <a:effectLst>
                  <a:outerShdw blurRad="38100" dist="38100" dir="2700000" algn="tl">
                    <a:srgbClr val="000000"/>
                  </a:outerShdw>
                </a:effectLst>
                <a:latin typeface="Arial" charset="0"/>
              </a:rPr>
              <a:t>pumps; beta chloride cells</a:t>
            </a:r>
            <a:endParaRPr lang="en-US" sz="2800" dirty="0">
              <a:solidFill>
                <a:schemeClr val="bg1"/>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083844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8613" y="300038"/>
            <a:ext cx="7772400" cy="762000"/>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2pPr>
            <a:lvl3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3pPr>
            <a:lvl4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4pPr>
            <a:lvl5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128"/>
              </a:defRPr>
            </a:lvl5pPr>
            <a:lvl6pPr marL="457200" algn="l" rtl="0" fontAlgn="base">
              <a:spcBef>
                <a:spcPct val="0"/>
              </a:spcBef>
              <a:spcAft>
                <a:spcPct val="0"/>
              </a:spcAft>
              <a:defRPr sz="50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50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50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5000">
                <a:solidFill>
                  <a:schemeClr val="tx2"/>
                </a:solidFill>
                <a:latin typeface="Calibri" charset="0"/>
                <a:ea typeface="ＭＳ Ｐゴシック" charset="-128"/>
                <a:cs typeface="ＭＳ Ｐゴシック" charset="-128"/>
              </a:defRPr>
            </a:lvl9pPr>
          </a:lstStyle>
          <a:p>
            <a:pPr algn="ctr" eaLnBrk="1" hangingPunct="1">
              <a:defRPr/>
            </a:pPr>
            <a:r>
              <a:rPr lang="en-US" b="1" dirty="0" smtClean="0">
                <a:solidFill>
                  <a:srgbClr val="FFFF00"/>
                </a:solidFill>
                <a:effectLst>
                  <a:outerShdw blurRad="38100" dist="38100" dir="2700000" algn="tl">
                    <a:srgbClr val="000000">
                      <a:alpha val="43137"/>
                    </a:srgbClr>
                  </a:outerShdw>
                </a:effectLst>
              </a:rPr>
              <a:t>Ion Exchange Mechanisms</a:t>
            </a:r>
          </a:p>
        </p:txBody>
      </p:sp>
      <p:grpSp>
        <p:nvGrpSpPr>
          <p:cNvPr id="3" name="Group 3"/>
          <p:cNvGrpSpPr>
            <a:grpSpLocks/>
          </p:cNvGrpSpPr>
          <p:nvPr/>
        </p:nvGrpSpPr>
        <p:grpSpPr bwMode="auto">
          <a:xfrm>
            <a:off x="3292475" y="1833563"/>
            <a:ext cx="2619375" cy="4860925"/>
            <a:chOff x="2074" y="1155"/>
            <a:chExt cx="1650" cy="3062"/>
          </a:xfrm>
        </p:grpSpPr>
        <p:sp>
          <p:nvSpPr>
            <p:cNvPr id="39958" name="Line 4"/>
            <p:cNvSpPr>
              <a:spLocks noChangeShapeType="1"/>
            </p:cNvSpPr>
            <p:nvPr/>
          </p:nvSpPr>
          <p:spPr bwMode="auto">
            <a:xfrm>
              <a:off x="2850" y="1155"/>
              <a:ext cx="0" cy="2733"/>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nchor="ctr">
              <a:spAutoFit/>
            </a:bodyPr>
            <a:lstStyle/>
            <a:p>
              <a:endParaRPr lang="ar-IQ"/>
            </a:p>
          </p:txBody>
        </p:sp>
        <p:sp>
          <p:nvSpPr>
            <p:cNvPr id="5" name="Text Box 5"/>
            <p:cNvSpPr txBox="1">
              <a:spLocks noChangeArrowheads="1"/>
            </p:cNvSpPr>
            <p:nvPr/>
          </p:nvSpPr>
          <p:spPr bwMode="auto">
            <a:xfrm>
              <a:off x="2074" y="3887"/>
              <a:ext cx="1650" cy="330"/>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b="1" dirty="0">
                  <a:solidFill>
                    <a:srgbClr val="FFFFFF"/>
                  </a:solidFill>
                  <a:effectLst>
                    <a:outerShdw blurRad="38100" dist="38100" dir="2700000" algn="tl">
                      <a:srgbClr val="000000"/>
                    </a:outerShdw>
                  </a:effectLst>
                  <a:latin typeface="Arial" charset="0"/>
                </a:rPr>
                <a:t>gill membrane</a:t>
              </a:r>
            </a:p>
          </p:txBody>
        </p:sp>
      </p:grpSp>
      <p:sp>
        <p:nvSpPr>
          <p:cNvPr id="6" name="Text Box 6"/>
          <p:cNvSpPr txBox="1">
            <a:spLocks noChangeArrowheads="1"/>
          </p:cNvSpPr>
          <p:nvPr/>
        </p:nvSpPr>
        <p:spPr bwMode="auto">
          <a:xfrm>
            <a:off x="1181100" y="1312863"/>
            <a:ext cx="2003425" cy="52228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b="1" dirty="0">
                <a:solidFill>
                  <a:schemeClr val="bg1"/>
                </a:solidFill>
                <a:effectLst>
                  <a:outerShdw blurRad="38100" dist="38100" dir="2700000" algn="tl">
                    <a:srgbClr val="000000"/>
                  </a:outerShdw>
                </a:effectLst>
                <a:latin typeface="Arial" charset="0"/>
              </a:rPr>
              <a:t>freshwater</a:t>
            </a:r>
          </a:p>
        </p:txBody>
      </p:sp>
      <p:sp>
        <p:nvSpPr>
          <p:cNvPr id="7" name="Text Box 7"/>
          <p:cNvSpPr txBox="1">
            <a:spLocks noChangeArrowheads="1"/>
          </p:cNvSpPr>
          <p:nvPr/>
        </p:nvSpPr>
        <p:spPr bwMode="auto">
          <a:xfrm>
            <a:off x="6565900" y="1346200"/>
            <a:ext cx="1420813" cy="522288"/>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b="1" dirty="0">
                <a:solidFill>
                  <a:schemeClr val="bg1"/>
                </a:solidFill>
                <a:effectLst>
                  <a:outerShdw blurRad="38100" dist="38100" dir="2700000" algn="tl">
                    <a:srgbClr val="000000"/>
                  </a:outerShdw>
                </a:effectLst>
                <a:latin typeface="Arial" charset="0"/>
              </a:rPr>
              <a:t>interior</a:t>
            </a:r>
          </a:p>
        </p:txBody>
      </p:sp>
      <p:sp>
        <p:nvSpPr>
          <p:cNvPr id="8" name="Oval 8"/>
          <p:cNvSpPr>
            <a:spLocks noChangeArrowheads="1"/>
          </p:cNvSpPr>
          <p:nvPr/>
        </p:nvSpPr>
        <p:spPr bwMode="auto">
          <a:xfrm>
            <a:off x="3759200" y="2330450"/>
            <a:ext cx="1489075" cy="1220788"/>
          </a:xfrm>
          <a:prstGeom prst="ellipse">
            <a:avLst/>
          </a:prstGeom>
          <a:solidFill>
            <a:srgbClr val="FFFFFF"/>
          </a:solidFill>
          <a:ln w="38100">
            <a:solidFill>
              <a:srgbClr val="99CCFF"/>
            </a:solidFill>
            <a:round/>
            <a:headEnd/>
            <a:tailEnd/>
          </a:ln>
          <a:effectLst/>
        </p:spPr>
        <p:txBody>
          <a:bodyPr wrap="none" anchor="ctr">
            <a:spAutoFit/>
          </a:bodyPr>
          <a:lstStyle/>
          <a:p>
            <a:pPr algn="ctr" eaLnBrk="0" hangingPunct="0">
              <a:lnSpc>
                <a:spcPct val="80000"/>
              </a:lnSpc>
              <a:spcBef>
                <a:spcPct val="50000"/>
              </a:spcBef>
              <a:defRPr/>
            </a:pPr>
            <a:r>
              <a:rPr lang="en-US" b="1" dirty="0">
                <a:solidFill>
                  <a:schemeClr val="tx2"/>
                </a:solidFill>
                <a:effectLst>
                  <a:outerShdw blurRad="38100" dist="38100" dir="2700000" algn="tl">
                    <a:srgbClr val="C0C0C0"/>
                  </a:outerShdw>
                </a:effectLst>
                <a:latin typeface="Arial" charset="0"/>
              </a:rPr>
              <a:t>active</a:t>
            </a:r>
          </a:p>
          <a:p>
            <a:pPr algn="ctr" eaLnBrk="0" hangingPunct="0">
              <a:lnSpc>
                <a:spcPct val="80000"/>
              </a:lnSpc>
              <a:spcBef>
                <a:spcPct val="50000"/>
              </a:spcBef>
              <a:defRPr/>
            </a:pPr>
            <a:r>
              <a:rPr lang="en-US" b="1" dirty="0">
                <a:solidFill>
                  <a:schemeClr val="tx2"/>
                </a:solidFill>
                <a:effectLst>
                  <a:outerShdw blurRad="38100" dist="38100" dir="2700000" algn="tl">
                    <a:srgbClr val="C0C0C0"/>
                  </a:outerShdw>
                </a:effectLst>
                <a:latin typeface="Arial" charset="0"/>
              </a:rPr>
              <a:t>pump</a:t>
            </a:r>
            <a:endParaRPr lang="en-US" sz="2800" b="1" dirty="0">
              <a:solidFill>
                <a:schemeClr val="tx2"/>
              </a:solidFill>
              <a:effectLst>
                <a:outerShdw blurRad="38100" dist="38100" dir="2700000" algn="tl">
                  <a:srgbClr val="C0C0C0"/>
                </a:outerShdw>
              </a:effectLst>
              <a:latin typeface="Arial" charset="0"/>
            </a:endParaRPr>
          </a:p>
        </p:txBody>
      </p:sp>
      <p:sp>
        <p:nvSpPr>
          <p:cNvPr id="9" name="Oval 9"/>
          <p:cNvSpPr>
            <a:spLocks noChangeArrowheads="1"/>
          </p:cNvSpPr>
          <p:nvPr/>
        </p:nvSpPr>
        <p:spPr bwMode="auto">
          <a:xfrm>
            <a:off x="3759200" y="4411663"/>
            <a:ext cx="1489075" cy="1220787"/>
          </a:xfrm>
          <a:prstGeom prst="ellipse">
            <a:avLst/>
          </a:prstGeom>
          <a:solidFill>
            <a:srgbClr val="FFFFFF"/>
          </a:solidFill>
          <a:ln w="38100">
            <a:solidFill>
              <a:srgbClr val="99CCFF"/>
            </a:solidFill>
            <a:round/>
            <a:headEnd/>
            <a:tailEnd/>
          </a:ln>
          <a:effectLst/>
        </p:spPr>
        <p:txBody>
          <a:bodyPr wrap="none" anchor="ctr">
            <a:spAutoFit/>
          </a:bodyPr>
          <a:lstStyle/>
          <a:p>
            <a:pPr algn="ctr" eaLnBrk="0" hangingPunct="0">
              <a:lnSpc>
                <a:spcPct val="80000"/>
              </a:lnSpc>
              <a:spcBef>
                <a:spcPct val="50000"/>
              </a:spcBef>
              <a:defRPr/>
            </a:pPr>
            <a:r>
              <a:rPr lang="en-US" b="1" dirty="0">
                <a:solidFill>
                  <a:schemeClr val="tx2"/>
                </a:solidFill>
                <a:effectLst>
                  <a:outerShdw blurRad="38100" dist="38100" dir="2700000" algn="tl">
                    <a:srgbClr val="C0C0C0"/>
                  </a:outerShdw>
                </a:effectLst>
                <a:latin typeface="Arial" charset="0"/>
              </a:rPr>
              <a:t>active</a:t>
            </a:r>
          </a:p>
          <a:p>
            <a:pPr algn="ctr" eaLnBrk="0" hangingPunct="0">
              <a:lnSpc>
                <a:spcPct val="80000"/>
              </a:lnSpc>
              <a:spcBef>
                <a:spcPct val="50000"/>
              </a:spcBef>
              <a:defRPr/>
            </a:pPr>
            <a:r>
              <a:rPr lang="en-US" b="1" dirty="0">
                <a:solidFill>
                  <a:schemeClr val="tx2"/>
                </a:solidFill>
                <a:effectLst>
                  <a:outerShdw blurRad="38100" dist="38100" dir="2700000" algn="tl">
                    <a:srgbClr val="C0C0C0"/>
                  </a:outerShdw>
                </a:effectLst>
                <a:latin typeface="Arial" charset="0"/>
              </a:rPr>
              <a:t>pump</a:t>
            </a:r>
            <a:endParaRPr lang="en-US" sz="2800" b="1" dirty="0">
              <a:solidFill>
                <a:schemeClr val="tx2"/>
              </a:solidFill>
              <a:effectLst>
                <a:outerShdw blurRad="38100" dist="38100" dir="2700000" algn="tl">
                  <a:srgbClr val="C0C0C0"/>
                </a:outerShdw>
              </a:effectLst>
              <a:latin typeface="Arial" charset="0"/>
            </a:endParaRPr>
          </a:p>
        </p:txBody>
      </p:sp>
      <p:grpSp>
        <p:nvGrpSpPr>
          <p:cNvPr id="10" name="Group 10"/>
          <p:cNvGrpSpPr>
            <a:grpSpLocks/>
          </p:cNvGrpSpPr>
          <p:nvPr/>
        </p:nvGrpSpPr>
        <p:grpSpPr bwMode="auto">
          <a:xfrm>
            <a:off x="2786063" y="2057400"/>
            <a:ext cx="4281487" cy="519113"/>
            <a:chOff x="1755" y="1296"/>
            <a:chExt cx="2697" cy="327"/>
          </a:xfrm>
        </p:grpSpPr>
        <p:sp>
          <p:nvSpPr>
            <p:cNvPr id="39956" name="Line 11"/>
            <p:cNvSpPr>
              <a:spLocks noChangeShapeType="1"/>
            </p:cNvSpPr>
            <p:nvPr/>
          </p:nvSpPr>
          <p:spPr bwMode="auto">
            <a:xfrm>
              <a:off x="1755" y="1469"/>
              <a:ext cx="2205"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12" name="Rectangle 12"/>
            <p:cNvSpPr>
              <a:spLocks noChangeArrowheads="1"/>
            </p:cNvSpPr>
            <p:nvPr/>
          </p:nvSpPr>
          <p:spPr bwMode="auto">
            <a:xfrm>
              <a:off x="3960" y="1296"/>
              <a:ext cx="492" cy="327"/>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Na</a:t>
              </a:r>
              <a:r>
                <a:rPr lang="en-US" sz="2800" baseline="30000" dirty="0">
                  <a:solidFill>
                    <a:srgbClr val="FFFF00"/>
                  </a:solidFill>
                  <a:effectLst>
                    <a:outerShdw blurRad="38100" dist="38100" dir="2700000" algn="tl">
                      <a:srgbClr val="000000"/>
                    </a:outerShdw>
                  </a:effectLst>
                  <a:latin typeface="Arial" charset="0"/>
                </a:rPr>
                <a:t>+</a:t>
              </a:r>
            </a:p>
          </p:txBody>
        </p:sp>
      </p:grpSp>
      <p:grpSp>
        <p:nvGrpSpPr>
          <p:cNvPr id="13" name="Group 13"/>
          <p:cNvGrpSpPr>
            <a:grpSpLocks/>
          </p:cNvGrpSpPr>
          <p:nvPr/>
        </p:nvGrpSpPr>
        <p:grpSpPr bwMode="auto">
          <a:xfrm>
            <a:off x="2786063" y="4130675"/>
            <a:ext cx="4113212" cy="523875"/>
            <a:chOff x="1755" y="2602"/>
            <a:chExt cx="2591" cy="330"/>
          </a:xfrm>
        </p:grpSpPr>
        <p:sp>
          <p:nvSpPr>
            <p:cNvPr id="39954" name="Line 14"/>
            <p:cNvSpPr>
              <a:spLocks noChangeShapeType="1"/>
            </p:cNvSpPr>
            <p:nvPr/>
          </p:nvSpPr>
          <p:spPr bwMode="auto">
            <a:xfrm>
              <a:off x="1755" y="2780"/>
              <a:ext cx="2205"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ar-IQ"/>
            </a:p>
          </p:txBody>
        </p:sp>
        <p:sp>
          <p:nvSpPr>
            <p:cNvPr id="15" name="Rectangle 15"/>
            <p:cNvSpPr>
              <a:spLocks noChangeArrowheads="1"/>
            </p:cNvSpPr>
            <p:nvPr/>
          </p:nvSpPr>
          <p:spPr bwMode="auto">
            <a:xfrm>
              <a:off x="3958" y="2602"/>
              <a:ext cx="388" cy="330"/>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dirty="0">
                  <a:solidFill>
                    <a:srgbClr val="FFFF00"/>
                  </a:solidFill>
                  <a:effectLst>
                    <a:outerShdw blurRad="38100" dist="38100" dir="2700000" algn="tl">
                      <a:srgbClr val="000000"/>
                    </a:outerShdw>
                  </a:effectLst>
                  <a:latin typeface="Arial" charset="0"/>
                </a:rPr>
                <a:t>Cl</a:t>
              </a:r>
              <a:r>
                <a:rPr lang="en-US" sz="3200" baseline="30000" dirty="0">
                  <a:solidFill>
                    <a:srgbClr val="FFFF00"/>
                  </a:solidFill>
                  <a:effectLst>
                    <a:outerShdw blurRad="38100" dist="38100" dir="2700000" algn="tl">
                      <a:srgbClr val="000000"/>
                    </a:outerShdw>
                  </a:effectLst>
                  <a:latin typeface="Arial" charset="0"/>
                </a:rPr>
                <a:t>-</a:t>
              </a:r>
              <a:endParaRPr lang="en-US" sz="2800" baseline="30000" dirty="0">
                <a:solidFill>
                  <a:srgbClr val="FFFF00"/>
                </a:solidFill>
                <a:effectLst>
                  <a:outerShdw blurRad="38100" dist="38100" dir="2700000" algn="tl">
                    <a:srgbClr val="000000"/>
                  </a:outerShdw>
                </a:effectLst>
                <a:latin typeface="Arial" charset="0"/>
              </a:endParaRPr>
            </a:p>
          </p:txBody>
        </p:sp>
      </p:grpSp>
      <p:grpSp>
        <p:nvGrpSpPr>
          <p:cNvPr id="16" name="Group 16"/>
          <p:cNvGrpSpPr>
            <a:grpSpLocks/>
          </p:cNvGrpSpPr>
          <p:nvPr/>
        </p:nvGrpSpPr>
        <p:grpSpPr bwMode="auto">
          <a:xfrm>
            <a:off x="2786063" y="3297238"/>
            <a:ext cx="5030787" cy="457200"/>
            <a:chOff x="1755" y="2077"/>
            <a:chExt cx="3169" cy="288"/>
          </a:xfrm>
        </p:grpSpPr>
        <p:sp>
          <p:nvSpPr>
            <p:cNvPr id="39952" name="Line 17"/>
            <p:cNvSpPr>
              <a:spLocks noChangeShapeType="1"/>
            </p:cNvSpPr>
            <p:nvPr/>
          </p:nvSpPr>
          <p:spPr bwMode="auto">
            <a:xfrm>
              <a:off x="1755" y="2236"/>
              <a:ext cx="2205" cy="0"/>
            </a:xfrm>
            <a:prstGeom prst="line">
              <a:avLst/>
            </a:prstGeom>
            <a:noFill/>
            <a:ln w="38100">
              <a:solidFill>
                <a:srgbClr val="00FF00"/>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ar-IQ"/>
            </a:p>
          </p:txBody>
        </p:sp>
        <p:sp>
          <p:nvSpPr>
            <p:cNvPr id="18" name="Text Box 18"/>
            <p:cNvSpPr txBox="1">
              <a:spLocks noChangeArrowheads="1"/>
            </p:cNvSpPr>
            <p:nvPr/>
          </p:nvSpPr>
          <p:spPr bwMode="auto">
            <a:xfrm>
              <a:off x="3893" y="2077"/>
              <a:ext cx="1031" cy="288"/>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a:solidFill>
                    <a:srgbClr val="FFFFFF"/>
                  </a:solidFill>
                  <a:effectLst>
                    <a:outerShdw blurRad="38100" dist="38100" dir="2700000" algn="tl">
                      <a:srgbClr val="000000"/>
                    </a:outerShdw>
                  </a:effectLst>
                  <a:latin typeface="Arial" charset="0"/>
                </a:rPr>
                <a:t>NH</a:t>
              </a:r>
              <a:r>
                <a:rPr lang="en-US" baseline="-25000">
                  <a:solidFill>
                    <a:srgbClr val="FFFFFF"/>
                  </a:solidFill>
                  <a:effectLst>
                    <a:outerShdw blurRad="38100" dist="38100" dir="2700000" algn="tl">
                      <a:srgbClr val="000000"/>
                    </a:outerShdw>
                  </a:effectLst>
                  <a:latin typeface="Arial" charset="0"/>
                </a:rPr>
                <a:t>4</a:t>
              </a:r>
              <a:r>
                <a:rPr lang="en-US" baseline="30000">
                  <a:solidFill>
                    <a:srgbClr val="FFFFFF"/>
                  </a:solidFill>
                  <a:effectLst>
                    <a:outerShdw blurRad="38100" dist="38100" dir="2700000" algn="tl">
                      <a:srgbClr val="000000"/>
                    </a:outerShdw>
                  </a:effectLst>
                  <a:latin typeface="Arial" charset="0"/>
                </a:rPr>
                <a:t>+</a:t>
              </a:r>
              <a:r>
                <a:rPr lang="en-US">
                  <a:solidFill>
                    <a:srgbClr val="FFFFFF"/>
                  </a:solidFill>
                  <a:effectLst>
                    <a:outerShdw blurRad="38100" dist="38100" dir="2700000" algn="tl">
                      <a:srgbClr val="000000"/>
                    </a:outerShdw>
                  </a:effectLst>
                  <a:latin typeface="Arial" charset="0"/>
                </a:rPr>
                <a:t> or H</a:t>
              </a:r>
              <a:r>
                <a:rPr lang="en-US" baseline="30000">
                  <a:solidFill>
                    <a:srgbClr val="FFFFFF"/>
                  </a:solidFill>
                  <a:effectLst>
                    <a:outerShdw blurRad="38100" dist="38100" dir="2700000" algn="tl">
                      <a:srgbClr val="000000"/>
                    </a:outerShdw>
                  </a:effectLst>
                  <a:latin typeface="Arial" charset="0"/>
                </a:rPr>
                <a:t>+</a:t>
              </a:r>
              <a:endParaRPr lang="en-US">
                <a:solidFill>
                  <a:srgbClr val="FFFFFF"/>
                </a:solidFill>
                <a:effectLst>
                  <a:outerShdw blurRad="38100" dist="38100" dir="2700000" algn="tl">
                    <a:srgbClr val="000000"/>
                  </a:outerShdw>
                </a:effectLst>
                <a:latin typeface="Arial" charset="0"/>
              </a:endParaRPr>
            </a:p>
          </p:txBody>
        </p:sp>
      </p:grpSp>
      <p:grpSp>
        <p:nvGrpSpPr>
          <p:cNvPr id="19" name="Group 19"/>
          <p:cNvGrpSpPr>
            <a:grpSpLocks/>
          </p:cNvGrpSpPr>
          <p:nvPr/>
        </p:nvGrpSpPr>
        <p:grpSpPr bwMode="auto">
          <a:xfrm>
            <a:off x="2786063" y="5272088"/>
            <a:ext cx="4611687" cy="641350"/>
            <a:chOff x="1755" y="3321"/>
            <a:chExt cx="2905" cy="404"/>
          </a:xfrm>
        </p:grpSpPr>
        <p:sp>
          <p:nvSpPr>
            <p:cNvPr id="39950" name="Line 20"/>
            <p:cNvSpPr>
              <a:spLocks noChangeShapeType="1"/>
            </p:cNvSpPr>
            <p:nvPr/>
          </p:nvSpPr>
          <p:spPr bwMode="auto">
            <a:xfrm>
              <a:off x="1755" y="3547"/>
              <a:ext cx="2205" cy="0"/>
            </a:xfrm>
            <a:prstGeom prst="line">
              <a:avLst/>
            </a:prstGeom>
            <a:noFill/>
            <a:ln w="38100">
              <a:solidFill>
                <a:srgbClr val="00FF00"/>
              </a:solidFill>
              <a:round/>
              <a:headEnd type="triangle" w="med" len="med"/>
              <a:tailEnd/>
            </a:ln>
            <a:extLst>
              <a:ext uri="{909E8E84-426E-40DD-AFC4-6F175D3DCCD1}">
                <a14:hiddenFill xmlns:a14="http://schemas.microsoft.com/office/drawing/2010/main">
                  <a:noFill/>
                </a14:hiddenFill>
              </a:ext>
            </a:extLst>
          </p:spPr>
          <p:txBody>
            <a:bodyPr anchor="ctr">
              <a:spAutoFit/>
            </a:bodyPr>
            <a:lstStyle/>
            <a:p>
              <a:endParaRPr lang="ar-IQ"/>
            </a:p>
          </p:txBody>
        </p:sp>
        <p:sp>
          <p:nvSpPr>
            <p:cNvPr id="21" name="Text Box 21"/>
            <p:cNvSpPr txBox="1">
              <a:spLocks noChangeArrowheads="1"/>
            </p:cNvSpPr>
            <p:nvPr/>
          </p:nvSpPr>
          <p:spPr bwMode="auto">
            <a:xfrm>
              <a:off x="3982" y="3321"/>
              <a:ext cx="678" cy="404"/>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a:solidFill>
                    <a:srgbClr val="FFFFFF"/>
                  </a:solidFill>
                  <a:effectLst>
                    <a:outerShdw blurRad="38100" dist="38100" dir="2700000" algn="tl">
                      <a:srgbClr val="000000"/>
                    </a:outerShdw>
                  </a:effectLst>
                  <a:latin typeface="Arial" charset="0"/>
                </a:rPr>
                <a:t>HCO</a:t>
              </a:r>
              <a:r>
                <a:rPr lang="en-US" baseline="-25000">
                  <a:solidFill>
                    <a:srgbClr val="FFFFFF"/>
                  </a:solidFill>
                  <a:effectLst>
                    <a:outerShdw blurRad="38100" dist="38100" dir="2700000" algn="tl">
                      <a:srgbClr val="000000"/>
                    </a:outerShdw>
                  </a:effectLst>
                  <a:latin typeface="Arial" charset="0"/>
                </a:rPr>
                <a:t>3</a:t>
              </a:r>
              <a:r>
                <a:rPr lang="en-US" sz="3600" baseline="30000">
                  <a:solidFill>
                    <a:srgbClr val="FFFFFF"/>
                  </a:solidFill>
                  <a:effectLst>
                    <a:outerShdw blurRad="38100" dist="38100" dir="2700000" algn="tl">
                      <a:srgbClr val="000000"/>
                    </a:outerShdw>
                  </a:effectLst>
                  <a:latin typeface="Arial" charset="0"/>
                </a:rPr>
                <a:t>-</a:t>
              </a:r>
              <a:endParaRPr lang="en-US">
                <a:solidFill>
                  <a:srgbClr val="FFFFFF"/>
                </a:solidFill>
                <a:effectLst>
                  <a:outerShdw blurRad="38100" dist="38100" dir="2700000" algn="tl">
                    <a:srgbClr val="000000"/>
                  </a:outerShdw>
                </a:effectLst>
                <a:latin typeface="Arial" charset="0"/>
              </a:endParaRPr>
            </a:p>
          </p:txBody>
        </p:sp>
      </p:grpSp>
      <p:sp>
        <p:nvSpPr>
          <p:cNvPr id="22" name="Text Box 22"/>
          <p:cNvSpPr txBox="1">
            <a:spLocks noChangeArrowheads="1"/>
          </p:cNvSpPr>
          <p:nvPr/>
        </p:nvSpPr>
        <p:spPr bwMode="auto">
          <a:xfrm>
            <a:off x="7759700" y="2576513"/>
            <a:ext cx="874713" cy="519112"/>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FFFFFF"/>
                </a:solidFill>
                <a:effectLst>
                  <a:outerShdw blurRad="38100" dist="38100" dir="2700000" algn="tl">
                    <a:srgbClr val="000000"/>
                  </a:outerShdw>
                </a:effectLst>
                <a:latin typeface="Arial" charset="0"/>
              </a:rPr>
              <a:t>ATP</a:t>
            </a:r>
          </a:p>
        </p:txBody>
      </p:sp>
      <p:sp>
        <p:nvSpPr>
          <p:cNvPr id="23" name="Text Box 23"/>
          <p:cNvSpPr txBox="1">
            <a:spLocks noChangeArrowheads="1"/>
          </p:cNvSpPr>
          <p:nvPr/>
        </p:nvSpPr>
        <p:spPr bwMode="auto">
          <a:xfrm>
            <a:off x="7759700" y="4749800"/>
            <a:ext cx="874713" cy="519113"/>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800">
                <a:solidFill>
                  <a:srgbClr val="FFFFFF"/>
                </a:solidFill>
                <a:effectLst>
                  <a:outerShdw blurRad="38100" dist="38100" dir="2700000" algn="tl">
                    <a:srgbClr val="000000"/>
                  </a:outerShdw>
                </a:effectLst>
                <a:latin typeface="Arial" charset="0"/>
              </a:rPr>
              <a:t>ATP</a:t>
            </a:r>
          </a:p>
        </p:txBody>
      </p:sp>
    </p:spTree>
    <p:extLst>
      <p:ext uri="{BB962C8B-B14F-4D97-AF65-F5344CB8AC3E}">
        <p14:creationId xmlns:p14="http://schemas.microsoft.com/office/powerpoint/2010/main" val="312407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nimBg="1" autoUpdateAnimBg="0"/>
      <p:bldP spid="9" grpId="0" animBg="1" autoUpdateAnimBg="0"/>
      <p:bldP spid="22" grpId="0" autoUpdateAnimBg="0"/>
      <p:bldP spid="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850"/>
            <a:ext cx="8229600" cy="590550"/>
          </a:xfrm>
        </p:spPr>
        <p:txBody>
          <a:bodyPr>
            <a:normAutofit fontScale="90000"/>
          </a:bodyPr>
          <a:lstStyle/>
          <a:p>
            <a:r>
              <a:rPr lang="en-US" altLang="ar-IQ" sz="4400" b="1" smtClean="0">
                <a:effectLst>
                  <a:outerShdw blurRad="38100" dist="38100" dir="2700000" algn="tl">
                    <a:srgbClr val="C0C0C0"/>
                  </a:outerShdw>
                </a:effectLst>
              </a:rPr>
              <a:t>Osmoregulation in Elasmobranchs</a:t>
            </a:r>
            <a:endParaRPr lang="ar-IQ" altLang="ar-IQ" sz="4400" b="1" smtClean="0">
              <a:effectLst>
                <a:outerShdw blurRad="38100" dist="38100" dir="2700000" algn="tl">
                  <a:srgbClr val="C0C0C0"/>
                </a:outerShdw>
              </a:effectLst>
            </a:endParaRPr>
          </a:p>
        </p:txBody>
      </p:sp>
      <p:pic>
        <p:nvPicPr>
          <p:cNvPr id="22531" name="Content Placeholder 3" descr="08_37c.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447800"/>
            <a:ext cx="8229600" cy="4800600"/>
          </a:xfrm>
        </p:spPr>
      </p:pic>
    </p:spTree>
    <p:extLst>
      <p:ext uri="{BB962C8B-B14F-4D97-AF65-F5344CB8AC3E}">
        <p14:creationId xmlns:p14="http://schemas.microsoft.com/office/powerpoint/2010/main" val="2793032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762000"/>
          </a:xfrm>
        </p:spPr>
        <p:txBody>
          <a:bodyPr>
            <a:normAutofit fontScale="90000"/>
          </a:bodyPr>
          <a:lstStyle/>
          <a:p>
            <a:pPr algn="ctr"/>
            <a:r>
              <a:rPr lang="en-US" altLang="ar-IQ" b="1" smtClean="0">
                <a:effectLst>
                  <a:outerShdw blurRad="38100" dist="38100" dir="2700000" algn="tl">
                    <a:srgbClr val="C0C0C0"/>
                  </a:outerShdw>
                </a:effectLst>
              </a:rPr>
              <a:t>Conclusive discussion</a:t>
            </a:r>
            <a:endParaRPr lang="ar-IQ" altLang="ar-IQ" b="1" smtClean="0">
              <a:effectLst>
                <a:outerShdw blurRad="38100" dist="38100" dir="2700000" algn="tl">
                  <a:srgbClr val="C0C0C0"/>
                </a:outerShdw>
              </a:effectLst>
            </a:endParaRPr>
          </a:p>
        </p:txBody>
      </p:sp>
      <p:sp>
        <p:nvSpPr>
          <p:cNvPr id="40963" name="عنصر نائب للمحتوى 2"/>
          <p:cNvSpPr>
            <a:spLocks noGrp="1"/>
          </p:cNvSpPr>
          <p:nvPr>
            <p:ph idx="1"/>
          </p:nvPr>
        </p:nvSpPr>
        <p:spPr>
          <a:xfrm>
            <a:off x="457200" y="1371600"/>
            <a:ext cx="8229600" cy="4953000"/>
          </a:xfrm>
        </p:spPr>
        <p:txBody>
          <a:bodyPr/>
          <a:lstStyle/>
          <a:p>
            <a:r>
              <a:rPr lang="en-US" altLang="ar-IQ" sz="2800" b="1" smtClean="0">
                <a:solidFill>
                  <a:schemeClr val="accent1"/>
                </a:solidFill>
              </a:rPr>
              <a:t>Energy cost of osmoregulation in marine, brackish water and freshwater fishes.</a:t>
            </a:r>
          </a:p>
          <a:p>
            <a:r>
              <a:rPr lang="en-US" altLang="ar-IQ" sz="2800" b="1" smtClean="0">
                <a:solidFill>
                  <a:schemeClr val="accent1"/>
                </a:solidFill>
              </a:rPr>
              <a:t>Endocrine (hormone) control of osmoregulation.</a:t>
            </a:r>
          </a:p>
          <a:p>
            <a:r>
              <a:rPr lang="en-US" altLang="ar-IQ" sz="2800" b="1" smtClean="0">
                <a:solidFill>
                  <a:schemeClr val="accent1"/>
                </a:solidFill>
              </a:rPr>
              <a:t>The role of kidney and rectal gland in salt balance in elasmobranchs.</a:t>
            </a:r>
          </a:p>
          <a:p>
            <a:r>
              <a:rPr lang="en-US" altLang="ar-IQ" sz="2800" b="1" smtClean="0">
                <a:solidFill>
                  <a:schemeClr val="accent1"/>
                </a:solidFill>
              </a:rPr>
              <a:t>Diet and osmoregulation.</a:t>
            </a:r>
          </a:p>
          <a:p>
            <a:r>
              <a:rPr lang="en-US" altLang="ar-IQ" sz="2800" b="1" smtClean="0">
                <a:solidFill>
                  <a:schemeClr val="accent1"/>
                </a:solidFill>
              </a:rPr>
              <a:t>Interactions of immune and osmoregulatory systems.</a:t>
            </a:r>
          </a:p>
          <a:p>
            <a:pPr>
              <a:buFont typeface="Wingdings 2" pitchFamily="18" charset="2"/>
              <a:buNone/>
            </a:pPr>
            <a:endParaRPr lang="ar-IQ" altLang="ar-IQ" sz="2800" b="1" smtClean="0">
              <a:solidFill>
                <a:schemeClr val="accent1"/>
              </a:solidFill>
            </a:endParaRPr>
          </a:p>
        </p:txBody>
      </p:sp>
    </p:spTree>
    <p:extLst>
      <p:ext uri="{BB962C8B-B14F-4D97-AF65-F5344CB8AC3E}">
        <p14:creationId xmlns:p14="http://schemas.microsoft.com/office/powerpoint/2010/main" val="1971785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1371600" y="339634"/>
            <a:ext cx="6858000" cy="838200"/>
          </a:xfrm>
          <a:ln>
            <a:miter lim="800000"/>
            <a:headEnd/>
            <a:tailEnd/>
          </a:ln>
          <a:extLst/>
        </p:spPr>
        <p:txBody>
          <a:bodyPr/>
          <a:lstStyle/>
          <a:p>
            <a:pPr eaLnBrk="1" fontAlgn="auto" hangingPunct="1">
              <a:spcAft>
                <a:spcPts val="0"/>
              </a:spcAft>
              <a:defRPr/>
            </a:pPr>
            <a:r>
              <a:rPr lang="en-US" sz="3600" b="1" dirty="0" smtClean="0">
                <a:solidFill>
                  <a:schemeClr val="accent1"/>
                </a:solidFill>
                <a:effectLst>
                  <a:outerShdw blurRad="38100" dist="38100" dir="2700000" algn="tl">
                    <a:srgbClr val="000000">
                      <a:alpha val="43137"/>
                    </a:srgbClr>
                  </a:outerShdw>
                </a:effectLst>
              </a:rPr>
              <a:t>Osmoregulation in Saltwater Fish</a:t>
            </a:r>
            <a:endParaRPr lang="en-US" sz="3600" b="1" dirty="0">
              <a:solidFill>
                <a:schemeClr val="accent1"/>
              </a:solidFill>
              <a:effectLst>
                <a:outerShdw blurRad="38100" dist="38100" dir="2700000" algn="tl">
                  <a:srgbClr val="000000">
                    <a:alpha val="43137"/>
                  </a:srgbClr>
                </a:outerShdw>
              </a:effectLst>
            </a:endParaRPr>
          </a:p>
        </p:txBody>
      </p:sp>
      <p:pic>
        <p:nvPicPr>
          <p:cNvPr id="21507" name="Picture 4" descr="44-14a-FishOsmoregula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87563"/>
            <a:ext cx="7239000" cy="4506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556" name="Text Box 5"/>
          <p:cNvSpPr txBox="1">
            <a:spLocks noChangeArrowheads="1"/>
          </p:cNvSpPr>
          <p:nvPr/>
        </p:nvSpPr>
        <p:spPr bwMode="auto">
          <a:xfrm>
            <a:off x="533400" y="11430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37931725" indent="-37474525"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US" altLang="en-US" sz="2800">
                <a:latin typeface="Times New Roman" pitchFamily="18" charset="0"/>
              </a:rPr>
              <a:t>Marine fish face two problems: they tend to lose water and gain ions. </a:t>
            </a:r>
          </a:p>
        </p:txBody>
      </p:sp>
    </p:spTree>
    <p:extLst>
      <p:ext uri="{BB962C8B-B14F-4D97-AF65-F5344CB8AC3E}">
        <p14:creationId xmlns:p14="http://schemas.microsoft.com/office/powerpoint/2010/main" val="1375073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914400" y="228600"/>
            <a:ext cx="7010400" cy="838200"/>
          </a:xfrm>
          <a:ln>
            <a:miter lim="800000"/>
            <a:headEnd/>
            <a:tailEnd/>
          </a:ln>
          <a:extLst/>
        </p:spPr>
        <p:txBody>
          <a:bodyPr/>
          <a:lstStyle/>
          <a:p>
            <a:pPr eaLnBrk="1" fontAlgn="auto" hangingPunct="1">
              <a:spcAft>
                <a:spcPts val="0"/>
              </a:spcAft>
              <a:defRPr/>
            </a:pPr>
            <a:r>
              <a:rPr lang="en-US" sz="3600" b="1" dirty="0" smtClean="0">
                <a:solidFill>
                  <a:schemeClr val="accent1"/>
                </a:solidFill>
                <a:effectLst>
                  <a:outerShdw blurRad="38100" dist="38100" dir="2700000" algn="tl">
                    <a:srgbClr val="000000">
                      <a:alpha val="43137"/>
                    </a:srgbClr>
                  </a:outerShdw>
                </a:effectLst>
              </a:rPr>
              <a:t>Osmoregulation in Freshwater Fish</a:t>
            </a:r>
            <a:endParaRPr lang="en-US" sz="3600" b="1" dirty="0">
              <a:solidFill>
                <a:schemeClr val="accent1"/>
              </a:solidFill>
              <a:effectLst>
                <a:outerShdw blurRad="38100" dist="38100" dir="2700000" algn="tl">
                  <a:srgbClr val="000000">
                    <a:alpha val="43137"/>
                  </a:srgbClr>
                </a:outerShdw>
              </a:effectLst>
            </a:endParaRPr>
          </a:p>
        </p:txBody>
      </p:sp>
      <p:sp>
        <p:nvSpPr>
          <p:cNvPr id="24579" name="Text Box 4"/>
          <p:cNvSpPr txBox="1">
            <a:spLocks noChangeArrowheads="1"/>
          </p:cNvSpPr>
          <p:nvPr/>
        </p:nvSpPr>
        <p:spPr bwMode="auto">
          <a:xfrm>
            <a:off x="533400" y="11430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37931725" indent="-37474525"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US" altLang="en-US" sz="2800">
                <a:latin typeface="Times New Roman" pitchFamily="18" charset="0"/>
              </a:rPr>
              <a:t>Freshwater fish face two problems: they tend to lose ions and gain water. </a:t>
            </a:r>
          </a:p>
        </p:txBody>
      </p:sp>
      <p:pic>
        <p:nvPicPr>
          <p:cNvPr id="22532" name="Picture 5" descr="44-14b-FishOsmoregula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63750"/>
            <a:ext cx="7772400" cy="4529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4892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44-13-NitrogenousWaste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7162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Grp="1" noChangeArrowheads="1"/>
          </p:cNvSpPr>
          <p:nvPr>
            <p:ph type="title"/>
          </p:nvPr>
        </p:nvSpPr>
        <p:spPr>
          <a:xfrm>
            <a:off x="381000" y="1371600"/>
            <a:ext cx="4343400" cy="685800"/>
          </a:xfrm>
        </p:spPr>
        <p:txBody>
          <a:bodyPr>
            <a:normAutofit fontScale="90000"/>
          </a:bodyPr>
          <a:lstStyle/>
          <a:p>
            <a:pPr eaLnBrk="1" hangingPunct="1">
              <a:defRPr/>
            </a:pPr>
            <a:r>
              <a:rPr lang="en-US" altLang="en-US" sz="4000" b="1" dirty="0" smtClean="0">
                <a:effectLst>
                  <a:outerShdw blurRad="38100" dist="38100" dir="2700000" algn="tl">
                    <a:srgbClr val="000000">
                      <a:alpha val="43137"/>
                    </a:srgbClr>
                  </a:outerShdw>
                </a:effectLst>
              </a:rPr>
              <a:t>Nitrogenous</a:t>
            </a:r>
            <a:r>
              <a:rPr lang="en-US" altLang="en-US" sz="4000" dirty="0" smtClean="0"/>
              <a:t/>
            </a:r>
            <a:br>
              <a:rPr lang="en-US" altLang="en-US" sz="4000" dirty="0" smtClean="0"/>
            </a:br>
            <a:r>
              <a:rPr lang="en-US" altLang="en-US" sz="4000" dirty="0" smtClean="0"/>
              <a:t> </a:t>
            </a:r>
            <a:r>
              <a:rPr lang="en-US" altLang="en-US" sz="4000" b="1" dirty="0" smtClean="0">
                <a:effectLst>
                  <a:outerShdw blurRad="38100" dist="38100" dir="2700000" algn="tl">
                    <a:srgbClr val="000000">
                      <a:alpha val="43137"/>
                    </a:srgbClr>
                  </a:outerShdw>
                </a:effectLst>
              </a:rPr>
              <a:t>Wastes</a:t>
            </a:r>
          </a:p>
        </p:txBody>
      </p:sp>
      <p:sp>
        <p:nvSpPr>
          <p:cNvPr id="25604" name="Text Box 7"/>
          <p:cNvSpPr txBox="1">
            <a:spLocks noChangeArrowheads="1"/>
          </p:cNvSpPr>
          <p:nvPr/>
        </p:nvSpPr>
        <p:spPr bwMode="auto">
          <a:xfrm>
            <a:off x="365125" y="2103438"/>
            <a:ext cx="1916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ea typeface="MS PGothic" pitchFamily="34" charset="-128"/>
              </a:defRPr>
            </a:lvl1pPr>
            <a:lvl2pPr marL="37931725" indent="-37474525"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ea typeface="MS PGothic" pitchFamily="34" charset="-128"/>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ea typeface="MS PGothic" pitchFamily="34" charset="-128"/>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ea typeface="MS PGothic" pitchFamily="34" charset="-128"/>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ea typeface="MS PGothic" pitchFamily="34" charset="-128"/>
              </a:defRPr>
            </a:lvl9pPr>
          </a:lstStyle>
          <a:p>
            <a:pPr eaLnBrk="1" hangingPunct="1">
              <a:spcBef>
                <a:spcPct val="0"/>
              </a:spcBef>
              <a:buClrTx/>
              <a:buSzTx/>
              <a:buFontTx/>
              <a:buNone/>
            </a:pPr>
            <a:r>
              <a:rPr lang="en-US" altLang="en-US" sz="3200" b="1">
                <a:latin typeface="Times New Roman" pitchFamily="18" charset="0"/>
              </a:rPr>
              <a:t>Ammonia</a:t>
            </a:r>
          </a:p>
          <a:p>
            <a:pPr eaLnBrk="1" hangingPunct="1">
              <a:spcBef>
                <a:spcPct val="0"/>
              </a:spcBef>
              <a:buClrTx/>
              <a:buSzTx/>
              <a:buFontTx/>
              <a:buNone/>
            </a:pPr>
            <a:r>
              <a:rPr lang="en-US" altLang="en-US" sz="3200" b="1">
                <a:latin typeface="Times New Roman" pitchFamily="18" charset="0"/>
              </a:rPr>
              <a:t>Urea</a:t>
            </a:r>
          </a:p>
          <a:p>
            <a:pPr eaLnBrk="1" hangingPunct="1">
              <a:spcBef>
                <a:spcPct val="0"/>
              </a:spcBef>
              <a:buClrTx/>
              <a:buSzTx/>
              <a:buFontTx/>
              <a:buNone/>
            </a:pPr>
            <a:r>
              <a:rPr lang="en-US" altLang="en-US" sz="3200" b="1">
                <a:latin typeface="Times New Roman" pitchFamily="18" charset="0"/>
              </a:rPr>
              <a:t>Uric acid</a:t>
            </a:r>
          </a:p>
        </p:txBody>
      </p:sp>
    </p:spTree>
    <p:extLst>
      <p:ext uri="{BB962C8B-B14F-4D97-AF65-F5344CB8AC3E}">
        <p14:creationId xmlns:p14="http://schemas.microsoft.com/office/powerpoint/2010/main" val="1339190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90600" y="228600"/>
            <a:ext cx="7391400" cy="990600"/>
          </a:xfrm>
        </p:spPr>
        <p:txBody>
          <a:bodyPr/>
          <a:lstStyle/>
          <a:p>
            <a:pPr eaLnBrk="1" hangingPunct="1">
              <a:defRPr/>
            </a:pPr>
            <a:r>
              <a:rPr lang="en-US" altLang="en-US" b="1" dirty="0" smtClean="0">
                <a:effectLst>
                  <a:outerShdw blurRad="38100" dist="38100" dir="2700000" algn="tl">
                    <a:srgbClr val="000000">
                      <a:alpha val="43137"/>
                    </a:srgbClr>
                  </a:outerShdw>
                </a:effectLst>
              </a:rPr>
              <a:t>What about rapid ion flux?</a:t>
            </a:r>
          </a:p>
        </p:txBody>
      </p:sp>
      <p:sp>
        <p:nvSpPr>
          <p:cNvPr id="26627" name="Content Placeholder 2"/>
          <p:cNvSpPr>
            <a:spLocks noGrp="1"/>
          </p:cNvSpPr>
          <p:nvPr>
            <p:ph idx="1"/>
          </p:nvPr>
        </p:nvSpPr>
        <p:spPr>
          <a:xfrm>
            <a:off x="457200" y="1295400"/>
            <a:ext cx="8229600" cy="5029200"/>
          </a:xfrm>
        </p:spPr>
        <p:txBody>
          <a:bodyPr/>
          <a:lstStyle/>
          <a:p>
            <a:pPr eaLnBrk="1" hangingPunct="1">
              <a:buFont typeface="Wingdings" pitchFamily="2" charset="2"/>
              <a:buNone/>
            </a:pPr>
            <a:r>
              <a:rPr lang="en-US" altLang="en-US" sz="2700" u="sng" smtClean="0">
                <a:solidFill>
                  <a:schemeClr val="tx2"/>
                </a:solidFill>
              </a:rPr>
              <a:t>Euryhaline</a:t>
            </a:r>
          </a:p>
          <a:p>
            <a:pPr eaLnBrk="1" hangingPunct="1"/>
            <a:r>
              <a:rPr lang="en-US" altLang="en-US" sz="2700" smtClean="0"/>
              <a:t>Short-term fluctuations in osmotic state of environment, e.g. in intertidal zone or in estuaries</a:t>
            </a:r>
          </a:p>
          <a:p>
            <a:pPr eaLnBrk="1" hangingPunct="1"/>
            <a:r>
              <a:rPr lang="en-US" altLang="en-US" sz="2700" smtClean="0"/>
              <a:t> salinity can range from 10 to 34 ppt with daily tides</a:t>
            </a:r>
          </a:p>
          <a:p>
            <a:pPr lvl="1" eaLnBrk="1" hangingPunct="1"/>
            <a:r>
              <a:rPr lang="en-US" altLang="en-US" sz="2700" smtClean="0"/>
              <a:t>these fish have both kinds of chloride cells</a:t>
            </a:r>
          </a:p>
          <a:p>
            <a:pPr lvl="2" eaLnBrk="1" hangingPunct="1"/>
            <a:r>
              <a:rPr lang="en-US" altLang="en-US" sz="2700" smtClean="0"/>
              <a:t>when salinity is low, operate more like FW fishes</a:t>
            </a:r>
          </a:p>
          <a:p>
            <a:pPr lvl="2" eaLnBrk="1" hangingPunct="1"/>
            <a:r>
              <a:rPr lang="en-US" altLang="en-US" sz="2700" smtClean="0"/>
              <a:t>when salinity is high, operate like marine fishes</a:t>
            </a:r>
          </a:p>
          <a:p>
            <a:pPr lvl="2" eaLnBrk="1" hangingPunct="1"/>
            <a:r>
              <a:rPr lang="en-US" altLang="en-US" sz="2700" smtClean="0"/>
              <a:t>kidneys function only under low salinity conditions</a:t>
            </a:r>
          </a:p>
          <a:p>
            <a:pPr eaLnBrk="1" hangingPunct="1"/>
            <a:endParaRPr lang="en-US" altLang="en-US" sz="2700" smtClean="0"/>
          </a:p>
        </p:txBody>
      </p:sp>
    </p:spTree>
    <p:extLst>
      <p:ext uri="{BB962C8B-B14F-4D97-AF65-F5344CB8AC3E}">
        <p14:creationId xmlns:p14="http://schemas.microsoft.com/office/powerpoint/2010/main" val="1664662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609600"/>
            <a:ext cx="7696200" cy="685800"/>
          </a:xfrm>
        </p:spPr>
        <p:txBody>
          <a:bodyPr>
            <a:normAutofit fontScale="90000"/>
          </a:bodyPr>
          <a:lstStyle/>
          <a:p>
            <a:r>
              <a:rPr lang="en-US" altLang="ar-IQ" b="1" smtClean="0">
                <a:effectLst>
                  <a:outerShdw blurRad="38100" dist="38100" dir="2700000" algn="tl">
                    <a:srgbClr val="C0C0C0"/>
                  </a:outerShdw>
                </a:effectLst>
              </a:rPr>
              <a:t>Euryhalinity &amp; Adaptation</a:t>
            </a:r>
            <a:endParaRPr lang="ar-IQ" altLang="ar-IQ" b="1" smtClean="0">
              <a:effectLst>
                <a:outerShdw blurRad="38100" dist="38100" dir="2700000" algn="tl">
                  <a:srgbClr val="C0C0C0"/>
                </a:outerShdw>
              </a:effectLst>
            </a:endParaRPr>
          </a:p>
        </p:txBody>
      </p:sp>
      <p:sp>
        <p:nvSpPr>
          <p:cNvPr id="27651" name="عنصر نائب للمحتوى 2"/>
          <p:cNvSpPr>
            <a:spLocks noGrp="1"/>
          </p:cNvSpPr>
          <p:nvPr>
            <p:ph idx="1"/>
          </p:nvPr>
        </p:nvSpPr>
        <p:spPr>
          <a:xfrm>
            <a:off x="457200" y="1295400"/>
            <a:ext cx="8229600" cy="5029200"/>
          </a:xfrm>
        </p:spPr>
        <p:txBody>
          <a:bodyPr>
            <a:normAutofit/>
          </a:bodyPr>
          <a:lstStyle/>
          <a:p>
            <a:pPr eaLnBrk="1" hangingPunct="1"/>
            <a:r>
              <a:rPr lang="en-US" altLang="en-US" b="1" smtClean="0"/>
              <a:t>Euryhaline organisms are able to adapt to a wide range of salinities. </a:t>
            </a:r>
            <a:r>
              <a:rPr lang="en-US" altLang="en-US" smtClean="0"/>
              <a:t>An example of a euryhaline</a:t>
            </a:r>
            <a:r>
              <a:rPr lang="en-US" altLang="en-US" b="1" smtClean="0"/>
              <a:t> </a:t>
            </a:r>
            <a:r>
              <a:rPr lang="en-US" altLang="en-US" smtClean="0"/>
              <a:t>fish is the molly (</a:t>
            </a:r>
            <a:r>
              <a:rPr lang="en-US" altLang="en-US" i="1" smtClean="0"/>
              <a:t>Poecilia sphenops</a:t>
            </a:r>
            <a:r>
              <a:rPr lang="en-US" altLang="en-US" smtClean="0"/>
              <a:t>) which can live in fresh, brackish, or salt water. The European shore crab (</a:t>
            </a:r>
            <a:r>
              <a:rPr lang="en-US" altLang="en-US" i="1" smtClean="0"/>
              <a:t>Carcinus maenas</a:t>
            </a:r>
            <a:r>
              <a:rPr lang="en-US" altLang="en-US" smtClean="0"/>
              <a:t>) is an example of a euryhaline invertebrate that can live in salt and brackish water. Euryhaline organisms are commonly found in habitats such as estuaries and tide pools where the salinity changes regularly. However, some organisms are euryhaline because their life cycle involves migration between freshwater and marine environments, as is the case with salmon and eels.</a:t>
            </a:r>
          </a:p>
          <a:p>
            <a:pPr eaLnBrk="1" hangingPunct="1"/>
            <a:endParaRPr lang="en-US" altLang="en-US" i="1" smtClean="0"/>
          </a:p>
          <a:p>
            <a:endParaRPr lang="ar-IQ" altLang="ar-IQ" i="1" smtClean="0"/>
          </a:p>
        </p:txBody>
      </p:sp>
    </p:spTree>
    <p:extLst>
      <p:ext uri="{BB962C8B-B14F-4D97-AF65-F5344CB8AC3E}">
        <p14:creationId xmlns:p14="http://schemas.microsoft.com/office/powerpoint/2010/main" val="1461989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09600"/>
            <a:ext cx="8229600" cy="609600"/>
          </a:xfrm>
        </p:spPr>
        <p:txBody>
          <a:bodyPr>
            <a:normAutofit fontScale="90000"/>
          </a:bodyPr>
          <a:lstStyle/>
          <a:p>
            <a:pPr eaLnBrk="1" hangingPunct="1">
              <a:defRPr/>
            </a:pPr>
            <a:r>
              <a:rPr lang="en-US" altLang="en-US" sz="4000" b="1" dirty="0" smtClean="0">
                <a:effectLst>
                  <a:outerShdw blurRad="38100" dist="38100" dir="2700000" algn="tl">
                    <a:srgbClr val="000000">
                      <a:alpha val="43137"/>
                    </a:srgbClr>
                  </a:outerShdw>
                </a:effectLst>
              </a:rPr>
              <a:t>How to reduce stress in stressed fish?</a:t>
            </a:r>
          </a:p>
        </p:txBody>
      </p:sp>
      <p:sp>
        <p:nvSpPr>
          <p:cNvPr id="28675" name="Content Placeholder 2"/>
          <p:cNvSpPr>
            <a:spLocks noGrp="1"/>
          </p:cNvSpPr>
          <p:nvPr>
            <p:ph idx="1"/>
          </p:nvPr>
        </p:nvSpPr>
        <p:spPr>
          <a:xfrm>
            <a:off x="457200" y="1676400"/>
            <a:ext cx="8229600" cy="4648200"/>
          </a:xfrm>
        </p:spPr>
        <p:txBody>
          <a:bodyPr/>
          <a:lstStyle/>
          <a:p>
            <a:pPr eaLnBrk="1" hangingPunct="1">
              <a:defRPr/>
            </a:pPr>
            <a:r>
              <a:rPr lang="en-US" altLang="en-US" sz="2800" dirty="0" smtClean="0"/>
              <a:t>Minimize the osmotic challenge by placing fish in conditions that are </a:t>
            </a:r>
            <a:r>
              <a:rPr lang="en-US" altLang="en-US" sz="2800" b="1" i="1" dirty="0" smtClean="0">
                <a:solidFill>
                  <a:schemeClr val="accent1"/>
                </a:solidFill>
              </a:rPr>
              <a:t>isosmotic</a:t>
            </a:r>
          </a:p>
          <a:p>
            <a:pPr lvl="1" eaLnBrk="1" hangingPunct="1">
              <a:defRPr/>
            </a:pPr>
            <a:r>
              <a:rPr lang="en-US" altLang="en-US" sz="2800" dirty="0" smtClean="0"/>
              <a:t>add salt to freshwater, e.g. in transporting fish or when exposing them to some other short-term challenge</a:t>
            </a:r>
          </a:p>
          <a:p>
            <a:pPr lvl="1" eaLnBrk="1" hangingPunct="1">
              <a:defRPr/>
            </a:pPr>
            <a:r>
              <a:rPr lang="en-US" altLang="en-US" sz="2800" dirty="0" smtClean="0"/>
              <a:t>dilute saltwater for same situation with marine species</a:t>
            </a:r>
          </a:p>
          <a:p>
            <a:pPr marL="0" indent="0" eaLnBrk="1" hangingPunct="1">
              <a:buFont typeface="Wingdings 2" pitchFamily="18" charset="2"/>
              <a:buNone/>
              <a:defRPr/>
            </a:pPr>
            <a:endParaRPr lang="en-US" altLang="en-US" sz="2800" dirty="0" smtClean="0"/>
          </a:p>
        </p:txBody>
      </p:sp>
    </p:spTree>
    <p:extLst>
      <p:ext uri="{BB962C8B-B14F-4D97-AF65-F5344CB8AC3E}">
        <p14:creationId xmlns:p14="http://schemas.microsoft.com/office/powerpoint/2010/main" val="385196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704850"/>
            <a:ext cx="7924800" cy="742950"/>
          </a:xfrm>
        </p:spPr>
        <p:txBody>
          <a:bodyPr>
            <a:normAutofit fontScale="90000"/>
          </a:bodyPr>
          <a:lstStyle/>
          <a:p>
            <a:r>
              <a:rPr lang="en-US" altLang="ar-IQ" b="1" smtClean="0">
                <a:effectLst>
                  <a:outerShdw blurRad="38100" dist="38100" dir="2700000" algn="tl">
                    <a:srgbClr val="C0C0C0"/>
                  </a:outerShdw>
                </a:effectLst>
              </a:rPr>
              <a:t>Challenging Osmotic Stress</a:t>
            </a:r>
            <a:endParaRPr lang="ar-IQ" altLang="ar-IQ" b="1" smtClean="0">
              <a:effectLst>
                <a:outerShdw blurRad="38100" dist="38100" dir="2700000" algn="tl">
                  <a:srgbClr val="C0C0C0"/>
                </a:outerShdw>
              </a:effectLst>
            </a:endParaRPr>
          </a:p>
        </p:txBody>
      </p:sp>
      <p:sp>
        <p:nvSpPr>
          <p:cNvPr id="29699" name="عنصر نائب للمحتوى 2"/>
          <p:cNvSpPr>
            <a:spLocks noGrp="1"/>
          </p:cNvSpPr>
          <p:nvPr>
            <p:ph idx="1"/>
          </p:nvPr>
        </p:nvSpPr>
        <p:spPr/>
        <p:txBody>
          <a:bodyPr/>
          <a:lstStyle/>
          <a:p>
            <a:pPr eaLnBrk="1" hangingPunct="1"/>
            <a:r>
              <a:rPr lang="en-US" altLang="en-US" smtClean="0"/>
              <a:t>Stressors (handling, sustained exercise such as escape from predator pursuit) cause release of adrenaline (epinephrine)</a:t>
            </a:r>
          </a:p>
          <a:p>
            <a:pPr eaLnBrk="1" hangingPunct="1"/>
            <a:r>
              <a:rPr lang="en-US" altLang="en-US" smtClean="0"/>
              <a:t>Adrenaline causes diffusivity of gill epithelium to increase (become “leaky” of water &amp; ions)</a:t>
            </a:r>
          </a:p>
          <a:p>
            <a:pPr eaLnBrk="1" hangingPunct="1"/>
            <a:r>
              <a:rPr lang="en-US" altLang="en-US" smtClean="0"/>
              <a:t>This accentuates the normal osmoregulatory challenge for FW or marine fishes</a:t>
            </a:r>
          </a:p>
          <a:p>
            <a:pPr eaLnBrk="1" hangingPunct="1">
              <a:buFont typeface="Wingdings 2" pitchFamily="18" charset="2"/>
              <a:buNone/>
            </a:pPr>
            <a:endParaRPr lang="en-US" altLang="en-US" smtClean="0"/>
          </a:p>
          <a:p>
            <a:endParaRPr lang="ar-IQ" altLang="ar-IQ" smtClean="0"/>
          </a:p>
        </p:txBody>
      </p:sp>
    </p:spTree>
    <p:extLst>
      <p:ext uri="{BB962C8B-B14F-4D97-AF65-F5344CB8AC3E}">
        <p14:creationId xmlns:p14="http://schemas.microsoft.com/office/powerpoint/2010/main" val="26552930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TotalTime>
  <Words>840</Words>
  <Application>Microsoft Office PowerPoint</Application>
  <PresentationFormat>عرض على الشاشة (3:4)‏</PresentationFormat>
  <Paragraphs>142</Paragraphs>
  <Slides>20</Slides>
  <Notes>5</Notes>
  <HiddenSlides>0</HiddenSlides>
  <MMClips>0</MMClips>
  <ScaleCrop>false</ScaleCrop>
  <HeadingPairs>
    <vt:vector size="4" baseType="variant">
      <vt:variant>
        <vt:lpstr>نسق</vt:lpstr>
      </vt:variant>
      <vt:variant>
        <vt:i4>2</vt:i4>
      </vt:variant>
      <vt:variant>
        <vt:lpstr>عناوين الشرائح</vt:lpstr>
      </vt:variant>
      <vt:variant>
        <vt:i4>20</vt:i4>
      </vt:variant>
    </vt:vector>
  </HeadingPairs>
  <TitlesOfParts>
    <vt:vector size="22" baseType="lpstr">
      <vt:lpstr>تدفق</vt:lpstr>
      <vt:lpstr>Flow</vt:lpstr>
      <vt:lpstr>UNIVERSITY OF BASRAH COLLEGE OF AGRICULTURE   DEPARTMENT OF FISHERIES &amp; MARINE RESOURCES  ECOPHYSIOLOGY (2)  A Postgraduate Course Dr. SALAH M. NAJIM 2017-2018</vt:lpstr>
      <vt:lpstr>Osmoregulation in Elasmobranchs</vt:lpstr>
      <vt:lpstr>Osmoregulation in Saltwater Fish</vt:lpstr>
      <vt:lpstr>Osmoregulation in Freshwater Fish</vt:lpstr>
      <vt:lpstr>Nitrogenous  Wastes</vt:lpstr>
      <vt:lpstr>What about rapid ion flux?</vt:lpstr>
      <vt:lpstr>Euryhalinity &amp; Adaptation</vt:lpstr>
      <vt:lpstr>How to reduce stress in stressed fish?</vt:lpstr>
      <vt:lpstr>Challenging Osmotic Stress</vt:lpstr>
      <vt:lpstr>Osmoregulation Strategies</vt:lpstr>
      <vt:lpstr>Osmoregulation Strategies</vt:lpstr>
      <vt:lpstr>عرض تقديمي في PowerPoint</vt:lpstr>
      <vt:lpstr>Saltwater teleosts:</vt:lpstr>
      <vt:lpstr>CHLORIDE CELLS</vt:lpstr>
      <vt:lpstr> Mechanism of action</vt:lpstr>
      <vt:lpstr>عرض تقديمي في PowerPoint</vt:lpstr>
      <vt:lpstr> Osmotic regulation by FW teleosts</vt:lpstr>
      <vt:lpstr>عرض تقديمي في PowerPoint</vt:lpstr>
      <vt:lpstr>عرض تقديمي في PowerPoint</vt:lpstr>
      <vt:lpstr>Conclusive discussion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BASRAH COLLEGE OF AGRICULTURE   DEPARTMENT OF FISHERIES &amp; MARINE RESOURCES  ECOPHYSIOLOGY (2)  A Postgraduate Course Dr. SALAH M. NAJIM 2017-2018</dc:title>
  <dc:creator>DR.Salah M. Najim</dc:creator>
  <cp:lastModifiedBy>DR.Salah M. Najim</cp:lastModifiedBy>
  <cp:revision>1</cp:revision>
  <dcterms:created xsi:type="dcterms:W3CDTF">2019-01-28T05:07:00Z</dcterms:created>
  <dcterms:modified xsi:type="dcterms:W3CDTF">2019-01-28T05:10:41Z</dcterms:modified>
</cp:coreProperties>
</file>